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3" r:id="rId3"/>
    <p:sldId id="300" r:id="rId4"/>
    <p:sldId id="266" r:id="rId5"/>
    <p:sldId id="299" r:id="rId6"/>
    <p:sldId id="288" r:id="rId7"/>
    <p:sldId id="307" r:id="rId8"/>
    <p:sldId id="261" r:id="rId9"/>
    <p:sldId id="269" r:id="rId10"/>
    <p:sldId id="306" r:id="rId11"/>
    <p:sldId id="322" r:id="rId12"/>
    <p:sldId id="293" r:id="rId13"/>
    <p:sldId id="273" r:id="rId14"/>
    <p:sldId id="263" r:id="rId15"/>
    <p:sldId id="281" r:id="rId16"/>
    <p:sldId id="321" r:id="rId17"/>
    <p:sldId id="323" r:id="rId18"/>
    <p:sldId id="324" r:id="rId19"/>
    <p:sldId id="308" r:id="rId20"/>
    <p:sldId id="309" r:id="rId21"/>
    <p:sldId id="325" r:id="rId22"/>
    <p:sldId id="31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33723"/>
    <a:srgbClr val="624424"/>
    <a:srgbClr val="956741"/>
    <a:srgbClr val="A57349"/>
    <a:srgbClr val="694D3B"/>
    <a:srgbClr val="F5E4E3"/>
    <a:srgbClr val="F9EEE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81" autoAdjust="0"/>
    <p:restoredTop sz="94660"/>
  </p:normalViewPr>
  <p:slideViewPr>
    <p:cSldViewPr>
      <p:cViewPr varScale="1">
        <p:scale>
          <a:sx n="69" d="100"/>
          <a:sy n="69" d="100"/>
        </p:scale>
        <p:origin x="-210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9584B-80FA-4FCB-A125-5C8062498F6E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4D82D-38CE-4EDB-A740-BC7CCE119F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828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4D82D-38CE-4EDB-A740-BC7CCE119FF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9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4D82D-38CE-4EDB-A740-BC7CCE119FF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736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23B78-3D1B-4E19-9628-B8ED6E04B86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2C68F-22B8-4465-B5C7-53CDA4DE6A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hyperlink" Target="http://litlife.club/br/?b=182953&amp;p=32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-reading.mobi/bookreader.php/46188/Pohlebkin_-_Taiiny_horosheii_kuhni.html" TargetMode="External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3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://litresp.ru/chitat/ru/&#1055;/pohlyobkin-viljyam-vasiljevich/boljshaya-enciklopediya-kulinarnogo-iskusstva-vse-recepti-vv-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itmir.me/br/?b=22093&amp;p=1" TargetMode="External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4.jpeg"/><Relationship Id="rId4" Type="http://schemas.openxmlformats.org/officeDocument/2006/relationships/hyperlink" Target="http://www.rulit.me/books/o-kulinarii-ot-a-do-ya-slovar-spravochnik-read-458138-1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hyperlink" Target="http://modernlib.ru/books/pohlebkin_vilyam_vasilevich/moya_kuhnya_i_moe_menyu/read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s://profilib.net/chtenie/146325/vilyam-pokhlebkin-kukhnya-veka.php" TargetMode="Externa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litresp.ru/chitat/ru/&#1055;/pohlyobkin-viljyam-vasiljevich/boljshaya-enciklopediya-kulinarnogo-iskusstva-vse-recepti-vv-" TargetMode="External"/><Relationship Id="rId13" Type="http://schemas.openxmlformats.org/officeDocument/2006/relationships/hyperlink" Target="http://magazines.russ.ru/zvezda/2000/1/genis.html" TargetMode="External"/><Relationship Id="rId18" Type="http://schemas.openxmlformats.org/officeDocument/2006/relationships/image" Target="../media/image84.png"/><Relationship Id="rId3" Type="http://schemas.openxmlformats.org/officeDocument/2006/relationships/hyperlink" Target="http://modernlib.ru/books/pohlebkin_vilyam_vasilevich/" TargetMode="External"/><Relationship Id="rId7" Type="http://schemas.openxmlformats.org/officeDocument/2006/relationships/hyperlink" Target="http://www.e-reading.mobi/bookreader.php/46188/Pohlebkin_-_Taiiny_horosheii_kuhni.html" TargetMode="External"/><Relationship Id="rId12" Type="http://schemas.openxmlformats.org/officeDocument/2006/relationships/hyperlink" Target="http://polit.ru/news/2015/08/20/pohlebkin/" TargetMode="External"/><Relationship Id="rId17" Type="http://schemas.openxmlformats.org/officeDocument/2006/relationships/image" Target="../media/image6.jpeg"/><Relationship Id="rId2" Type="http://schemas.openxmlformats.org/officeDocument/2006/relationships/image" Target="../media/image65.jpe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itlife.club/br/?b=182953&amp;p=322" TargetMode="External"/><Relationship Id="rId11" Type="http://schemas.openxmlformats.org/officeDocument/2006/relationships/hyperlink" Target="https://profilib.net/chtenie/146325/vilyam-pokhlebkin-kukhnya-veka.php" TargetMode="External"/><Relationship Id="rId5" Type="http://schemas.openxmlformats.org/officeDocument/2006/relationships/hyperlink" Target="http://www.e-reading.club/book.php?book=46184" TargetMode="External"/><Relationship Id="rId15" Type="http://schemas.openxmlformats.org/officeDocument/2006/relationships/hyperlink" Target="https://www.svoboda.org/a/24198349.html" TargetMode="External"/><Relationship Id="rId10" Type="http://schemas.openxmlformats.org/officeDocument/2006/relationships/hyperlink" Target="http://modernlib.ru/books/pohlebkin_vilyam_vasilevich/moya_kuhnya_i_moe_menyu/read/" TargetMode="External"/><Relationship Id="rId4" Type="http://schemas.openxmlformats.org/officeDocument/2006/relationships/hyperlink" Target="http://modernlib.ru/books/pohlebkin_vilyam_vasilevich/chay/read" TargetMode="External"/><Relationship Id="rId9" Type="http://schemas.openxmlformats.org/officeDocument/2006/relationships/hyperlink" Target="https://www.litmir.me/br/?b=22093&amp;p=1" TargetMode="External"/><Relationship Id="rId14" Type="http://schemas.openxmlformats.org/officeDocument/2006/relationships/hyperlink" Target="https://eda.wikireading.ru/7473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hyperlink" Target="http://modernlib.ru/books/pohlebkin_vilyam_vasilevich/chay/read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hyperlink" Target="https://www.litmir.me/br/?b=22103&amp;p=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-reading.club/book.php?book=46184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http://tk32.ru/s/images/wallpaper/creation-pianissimo/30740-6-49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grpSp>
        <p:nvGrpSpPr>
          <p:cNvPr id="14" name="Группа 13"/>
          <p:cNvGrpSpPr/>
          <p:nvPr/>
        </p:nvGrpSpPr>
        <p:grpSpPr>
          <a:xfrm>
            <a:off x="219856" y="46366"/>
            <a:ext cx="9736854" cy="646331"/>
            <a:chOff x="-875516" y="46365"/>
            <a:chExt cx="9736854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1841468" y="46365"/>
              <a:ext cx="7019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  <a:latin typeface="Georgia" pitchFamily="18" charset="0"/>
                </a:rPr>
                <a:t>МУК «Тульская библиотечная система»</a:t>
              </a:r>
            </a:p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  <a:latin typeface="Georgia" pitchFamily="18" charset="0"/>
                </a:rPr>
                <a:t>Центральная городская библиотека им. Л. Н. Толстого</a:t>
              </a:r>
            </a:p>
          </p:txBody>
        </p:sp>
        <p:pic>
          <p:nvPicPr>
            <p:cNvPr id="13" name="Рисунок 12" descr="Копия ТБС (Новый) переделанный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75516" y="94034"/>
              <a:ext cx="597724" cy="597724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0" y="785794"/>
            <a:ext cx="12192000" cy="60722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3180000" y="4255020"/>
            <a:ext cx="5832000" cy="2520000"/>
            <a:chOff x="3203848" y="548680"/>
            <a:chExt cx="5832000" cy="2756532"/>
          </a:xfrm>
        </p:grpSpPr>
        <p:pic>
          <p:nvPicPr>
            <p:cNvPr id="16" name="Picture 1" descr="E:\Похл\vignette_13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03848" y="548680"/>
              <a:ext cx="5832000" cy="2756532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3995936" y="1126485"/>
              <a:ext cx="4161717" cy="841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>
                  <a:solidFill>
                    <a:schemeClr val="accent5">
                      <a:lumMod val="75000"/>
                    </a:schemeClr>
                  </a:solidFill>
                  <a:latin typeface="Monotype Corsiva" pitchFamily="66" charset="0"/>
                </a:rPr>
                <a:t>Знаток кулинарии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11960" y="1918573"/>
              <a:ext cx="3922036" cy="646331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ru-RU" sz="3600" dirty="0">
                  <a:ln w="18415" cmpd="sng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Вильям </a:t>
              </a:r>
              <a:r>
                <a:rPr lang="ru-RU" sz="3600" dirty="0" err="1">
                  <a:ln w="18415" cmpd="sng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Похлёбкин</a:t>
              </a:r>
              <a:endParaRPr lang="ru-RU" sz="3600" dirty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15" name="Рисунок 14" descr="free-cooking-clipart-free-clipart-graphics-images-and-photos-1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848"/>
          <a:stretch>
            <a:fillRect/>
          </a:stretch>
        </p:blipFill>
        <p:spPr>
          <a:xfrm>
            <a:off x="9696400" y="4475678"/>
            <a:ext cx="1581622" cy="200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free-cooking-clipart-free-clipart-graphics-images-and-photos-16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868"/>
          <a:stretch>
            <a:fillRect/>
          </a:stretch>
        </p:blipFill>
        <p:spPr>
          <a:xfrm>
            <a:off x="1039352" y="4441503"/>
            <a:ext cx="145374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i.ytimg.com/vi/2pfbRvpbD3I/hqdefault.jpg"/>
          <p:cNvPicPr>
            <a:picLocks noChangeAspect="1" noChangeArrowheads="1"/>
          </p:cNvPicPr>
          <p:nvPr/>
        </p:nvPicPr>
        <p:blipFill>
          <a:blip r:embed="rId7" cstate="print"/>
          <a:srcRect l="1818" r="1818"/>
          <a:stretch>
            <a:fillRect/>
          </a:stretch>
        </p:blipFill>
        <p:spPr bwMode="auto">
          <a:xfrm>
            <a:off x="263352" y="1070663"/>
            <a:ext cx="3955298" cy="3078417"/>
          </a:xfrm>
          <a:prstGeom prst="round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473585" y="1628800"/>
            <a:ext cx="7480331" cy="2571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             Уважаемые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читатели!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algn="just"/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Читальный зал предлагает  Вашему вниманию виртуальную выставку, посвящённую работам гастронома, исследователя и популяризатора кулинарии</a:t>
            </a:r>
          </a:p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        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Вильяма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Похлёбкина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 .</a:t>
            </a:r>
          </a:p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Если вы любите кулинарию не только как набор рецептов, но как отдельную культуру и хотите изучить ее историю, то книги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В.В.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Похлебкина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именно то, что  вам нужно. </a:t>
            </a: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make-self.net/images/VdT18ZwnWKM2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</a:blip>
          <a:srcRect l="2417" r="1726" b="19477"/>
          <a:stretch/>
        </p:blipFill>
        <p:spPr bwMode="auto">
          <a:xfrm>
            <a:off x="311907" y="332656"/>
            <a:ext cx="11620902" cy="621216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159897" y="357166"/>
            <a:ext cx="6527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624424"/>
                </a:solidFill>
                <a:latin typeface="Arial Narrow" pitchFamily="34" charset="0"/>
              </a:rPr>
              <a:t>      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Продолжением «Национальной кухни наших народов»  стала книга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«О зарубежных кухнях»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, включающая основные рецепты китайской, шотландской и финской кухни. </a:t>
            </a:r>
          </a:p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</a:t>
            </a:r>
          </a:p>
        </p:txBody>
      </p:sp>
      <p:pic>
        <p:nvPicPr>
          <p:cNvPr id="24578" name="Picture 2" descr="http://make-self.net/images/VdT18ZwnWK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2358" y="1340767"/>
            <a:ext cx="4488417" cy="285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15"/>
          <p:cNvGrpSpPr/>
          <p:nvPr/>
        </p:nvGrpSpPr>
        <p:grpSpPr>
          <a:xfrm>
            <a:off x="479376" y="3429000"/>
            <a:ext cx="8712968" cy="3429000"/>
            <a:chOff x="1547664" y="4437112"/>
            <a:chExt cx="4474678" cy="2024536"/>
          </a:xfrm>
        </p:grpSpPr>
        <p:pic>
          <p:nvPicPr>
            <p:cNvPr id="17" name="Picture 1" descr="E:\Похл\vignette_13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47664" y="4437112"/>
              <a:ext cx="4474678" cy="2024536"/>
            </a:xfrm>
            <a:prstGeom prst="rect">
              <a:avLst/>
            </a:prstGeom>
            <a:noFill/>
          </p:spPr>
        </p:pic>
        <p:sp>
          <p:nvSpPr>
            <p:cNvPr id="18" name="Прямоугольник 17"/>
            <p:cNvSpPr/>
            <p:nvPr/>
          </p:nvSpPr>
          <p:spPr>
            <a:xfrm>
              <a:off x="2126740" y="4776645"/>
              <a:ext cx="3266928" cy="1299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Цитата из книги:</a:t>
              </a:r>
            </a:p>
            <a:p>
              <a:pPr algn="ctr"/>
              <a:endParaRPr lang="ru-RU" sz="5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endParaRPr>
            </a:p>
            <a:p>
              <a:pPr algn="just"/>
              <a:r>
                <a:rPr lang="ru-RU" sz="1600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   </a:t>
              </a:r>
              <a:r>
                <a:rPr lang="ru-RU" sz="1400" b="1" dirty="0" smtClean="0">
                  <a:solidFill>
                    <a:srgbClr val="624424"/>
                  </a:solidFill>
                  <a:latin typeface="Comic Sans MS" pitchFamily="66" charset="0"/>
                </a:rPr>
                <a:t>Один </a:t>
              </a:r>
              <a:r>
                <a:rPr lang="ru-RU" sz="1400" b="1" dirty="0">
                  <a:solidFill>
                    <a:srgbClr val="624424"/>
                  </a:solidFill>
                  <a:latin typeface="Comic Sans MS" pitchFamily="66" charset="0"/>
                </a:rPr>
                <a:t>из характерных и, пожалуй, исключительно национальных приемов китайской кулинарии — это настойчивое, а порой даже навязчивое стремление к маскировке истинного состава и качества продуктов… Соевой растительной массе стремятся длительной (иногда многолетней!) обработкой придать запах сыра, ветчины, колбасы, яиц, а настоящие свежие яйца — лишить во что бы то ни стало их природного вкуса путем длительного маринования и выдержки в земле в известковых капсулах.</a:t>
              </a:r>
              <a:endParaRPr lang="ru-RU" sz="1600" b="1" dirty="0">
                <a:solidFill>
                  <a:srgbClr val="624424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791511" y="3786190"/>
            <a:ext cx="1895918" cy="2700000"/>
            <a:chOff x="8359390" y="3860958"/>
            <a:chExt cx="1895918" cy="2700000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8359390" y="3860958"/>
              <a:ext cx="1895918" cy="2700000"/>
              <a:chOff x="6732240" y="3356992"/>
              <a:chExt cx="2160240" cy="3312368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6732240" y="3356992"/>
                <a:ext cx="216024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6732240" y="5152585"/>
                <a:ext cx="2143140" cy="417750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rPr>
                  <a:t>Читать </a:t>
                </a:r>
                <a:r>
                  <a:rPr lang="ru-RU" sz="1400" b="1" dirty="0" err="1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rPr>
                  <a:t>онлайн</a:t>
                </a:r>
                <a:endParaRPr lang="ru-RU" sz="1400" b="1" dirty="0">
                  <a:solidFill>
                    <a:schemeClr val="accent2">
                      <a:lumMod val="75000"/>
                    </a:schemeClr>
                  </a:solidFill>
                  <a:latin typeface="Boyarsky" pitchFamily="33" charset="0"/>
                  <a:cs typeface="Arial" pitchFamily="34" charset="0"/>
                </a:endParaRP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8573705" y="5718346"/>
              <a:ext cx="14287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4"/>
                </a:rPr>
                <a:t>http://litlife.club/br/?b=182953&amp;p=322#section_1315</a:t>
              </a:r>
              <a:endParaRPr lang="ru-RU" sz="1200" dirty="0"/>
            </a:p>
          </p:txBody>
        </p:sp>
      </p:grpSp>
      <p:pic>
        <p:nvPicPr>
          <p:cNvPr id="16" name="Содержимое 15" descr="ceefffff-e1501217003397.pn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9917933" y="3913406"/>
            <a:ext cx="1643074" cy="1236340"/>
          </a:xfrm>
        </p:spPr>
      </p:pic>
      <p:pic>
        <p:nvPicPr>
          <p:cNvPr id="19458" name="Picture 2" descr="https://i2.wp.com/ic.pics.livejournal.com/p_syutkin/64914398/159278/159278_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424" y="477172"/>
            <a:ext cx="3581181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38944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01.ru/files/users/images/20/0f/200fac5dd781b8143a33be8ccb56279d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63" y="149036"/>
            <a:ext cx="9760530" cy="6502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ozon-st.cdn.ngenix.net/multimedia/1007269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469917"/>
            <a:ext cx="1647462" cy="260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6" name="AutoShape 2" descr="Похлёбкин Вильям - Тайны хорошей кухни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1" descr="F:\Похл\Elsie-Cartoon-1024x79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622" y="3741247"/>
            <a:ext cx="2992706" cy="2589988"/>
          </a:xfrm>
          <a:prstGeom prst="rect">
            <a:avLst/>
          </a:prstGeom>
          <a:noFill/>
        </p:spPr>
      </p:pic>
      <p:pic>
        <p:nvPicPr>
          <p:cNvPr id="31746" name="Picture 2" descr="http://1576.ua/uploads/catalog/357ba416eb86fb02646fce888fd03a8fdfec45b9.jpg"/>
          <p:cNvPicPr>
            <a:picLocks noChangeAspect="1" noChangeArrowheads="1"/>
          </p:cNvPicPr>
          <p:nvPr/>
        </p:nvPicPr>
        <p:blipFill>
          <a:blip r:embed="rId5" cstate="print"/>
          <a:srcRect l="3436" t="2580" r="3783" b="1954"/>
          <a:stretch>
            <a:fillRect/>
          </a:stretch>
        </p:blipFill>
        <p:spPr bwMode="auto">
          <a:xfrm>
            <a:off x="9586308" y="285728"/>
            <a:ext cx="2038348" cy="279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53662" y="828976"/>
            <a:ext cx="6084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Книга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«Тайны хорошей кухни»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впервые вышла в издательстве «Молодая Гвардия» в 1979 году в серии «Эврика». Эта книга не сборник рецептов, а увлекательный рассказ о профессии, которой должен владеть каждый. Читатели узнают о различных видах приготовления пищи, больших и малых секретах кулинарного искусства, найдут практические советы. Все это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поможет молодым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семьям не только вкусно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и 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быстро готовить, но и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получать удовольствие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от  этого процесса.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3107669" y="3864381"/>
            <a:ext cx="5976662" cy="3056148"/>
            <a:chOff x="-276402" y="3871148"/>
            <a:chExt cx="5183999" cy="2593249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276402" y="3871148"/>
              <a:ext cx="5183999" cy="2412000"/>
              <a:chOff x="1291984" y="4437112"/>
              <a:chExt cx="3794983" cy="1717012"/>
            </a:xfrm>
          </p:grpSpPr>
          <p:pic>
            <p:nvPicPr>
              <p:cNvPr id="18" name="Picture 1" descr="E:\Похл\vignette_13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1291984" y="4437112"/>
                <a:ext cx="3794983" cy="17170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1703488" y="4781713"/>
                <a:ext cx="3196213" cy="44914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Comic Sans MS" pitchFamily="66" charset="0"/>
                  </a:rPr>
                  <a:t>Цитата из книги:</a:t>
                </a:r>
              </a:p>
              <a:p>
                <a:pPr algn="ctr"/>
                <a:endParaRPr lang="ru-RU" sz="500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endParaRPr>
              </a:p>
              <a:p>
                <a:pPr algn="just"/>
                <a:r>
                  <a:rPr lang="ru-RU" sz="1200" b="1" dirty="0">
                    <a:solidFill>
                      <a:schemeClr val="accent2">
                        <a:lumMod val="75000"/>
                      </a:schemeClr>
                    </a:solidFill>
                    <a:latin typeface="Comic Sans MS" pitchFamily="66" charset="0"/>
                  </a:rPr>
                  <a:t>     </a:t>
                </a:r>
                <a:r>
                  <a:rPr lang="ru-RU" sz="1200" b="1" dirty="0">
                    <a:solidFill>
                      <a:srgbClr val="694D3B"/>
                    </a:solidFill>
                    <a:latin typeface="Comic Sans MS" pitchFamily="66" charset="0"/>
                  </a:rPr>
                  <a:t> </a:t>
                </a:r>
                <a:endParaRPr lang="ru-RU" sz="1400" b="1" dirty="0">
                  <a:solidFill>
                    <a:srgbClr val="694D3B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344017" y="4494627"/>
              <a:ext cx="3786214" cy="1969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200" b="1" dirty="0">
                <a:solidFill>
                  <a:srgbClr val="694D3B"/>
                </a:solidFill>
                <a:latin typeface="Comic Sans MS" pitchFamily="66" charset="0"/>
              </a:endParaRPr>
            </a:p>
            <a:p>
              <a:pPr algn="just"/>
              <a:r>
                <a:rPr lang="ru-RU" sz="1400" b="1" dirty="0">
                  <a:solidFill>
                    <a:srgbClr val="694D3B"/>
                  </a:solidFill>
                  <a:latin typeface="Comic Sans MS" pitchFamily="66" charset="0"/>
                </a:rPr>
                <a:t>       </a:t>
              </a:r>
              <a:r>
                <a:rPr lang="ru-RU" sz="1600" b="1" dirty="0">
                  <a:solidFill>
                    <a:srgbClr val="694D3B"/>
                  </a:solidFill>
                  <a:latin typeface="Comic Sans MS" pitchFamily="66" charset="0"/>
                </a:rPr>
                <a:t>Только в прочной, постоянной семье едят суп регулярно. Отсутствие супа в доме - один из первых показателей и признаков семейного неблагополучия. </a:t>
              </a:r>
              <a:br>
                <a:rPr lang="ru-RU" sz="1600" b="1" dirty="0">
                  <a:solidFill>
                    <a:srgbClr val="694D3B"/>
                  </a:solidFill>
                  <a:latin typeface="Comic Sans MS" pitchFamily="66" charset="0"/>
                </a:rPr>
              </a:br>
              <a:endParaRPr lang="ru-RU" sz="1400" b="1" dirty="0">
                <a:solidFill>
                  <a:srgbClr val="694D3B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9629328" y="3601792"/>
            <a:ext cx="2052000" cy="3153297"/>
            <a:chOff x="6715140" y="3429000"/>
            <a:chExt cx="2052000" cy="315329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6715140" y="3429000"/>
              <a:ext cx="2052000" cy="3072404"/>
              <a:chOff x="6732240" y="3356992"/>
              <a:chExt cx="2160240" cy="3312368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6732240" y="3356992"/>
                <a:ext cx="216024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4" name="Группа 19"/>
              <p:cNvGrpSpPr/>
              <p:nvPr/>
            </p:nvGrpSpPr>
            <p:grpSpPr>
              <a:xfrm>
                <a:off x="6732240" y="3356992"/>
                <a:ext cx="2143140" cy="2446588"/>
                <a:chOff x="4818595" y="2714050"/>
                <a:chExt cx="2143140" cy="2446588"/>
              </a:xfrm>
            </p:grpSpPr>
            <p:pic>
              <p:nvPicPr>
                <p:cNvPr id="15" name="Picture 7" descr="F:\Похл\Новая папка\2554602481 - копия - копия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111720" y="2714050"/>
                  <a:ext cx="1708179" cy="2256345"/>
                </a:xfrm>
                <a:prstGeom prst="roundRect">
                  <a:avLst/>
                </a:prstGeom>
                <a:noFill/>
              </p:spPr>
            </p:pic>
            <p:sp>
              <p:nvSpPr>
                <p:cNvPr id="16" name="Прямоугольник 15"/>
                <p:cNvSpPr/>
                <p:nvPr/>
              </p:nvSpPr>
              <p:spPr>
                <a:xfrm>
                  <a:off x="4818595" y="4793523"/>
                  <a:ext cx="2143140" cy="367115"/>
                </a:xfrm>
                <a:prstGeom prst="round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Читать </a:t>
                  </a:r>
                  <a:r>
                    <a:rPr lang="ru-RU" sz="1400" b="1" dirty="0" err="1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онлайн</a:t>
                  </a:r>
                  <a:endPara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2" name="Прямоугольник 21"/>
            <p:cNvSpPr/>
            <p:nvPr/>
          </p:nvSpPr>
          <p:spPr>
            <a:xfrm>
              <a:off x="6858016" y="5643578"/>
              <a:ext cx="1857372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hlinkClick r:id="rId8"/>
                </a:rPr>
                <a:t>http://www.e-reading.mobi/bookreader.php/46188/Pohlebkin_-_Taiiny_horosheii_kuhni.html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155562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Эндивий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88" t="4200" r="388" b="19833"/>
          <a:stretch/>
        </p:blipFill>
        <p:spPr bwMode="auto">
          <a:xfrm>
            <a:off x="291620" y="85665"/>
            <a:ext cx="11637028" cy="663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9727811" y="3070910"/>
            <a:ext cx="2344853" cy="3168000"/>
            <a:chOff x="6444208" y="3286124"/>
            <a:chExt cx="2445962" cy="3383236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6444208" y="3286124"/>
              <a:ext cx="2268000" cy="3383236"/>
              <a:chOff x="6732240" y="3356992"/>
              <a:chExt cx="2160240" cy="3312368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6732240" y="3356992"/>
                <a:ext cx="216024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" name="Группа 19"/>
              <p:cNvGrpSpPr/>
              <p:nvPr/>
            </p:nvGrpSpPr>
            <p:grpSpPr>
              <a:xfrm>
                <a:off x="6732240" y="3429000"/>
                <a:ext cx="2143140" cy="2421618"/>
                <a:chOff x="4818595" y="2786058"/>
                <a:chExt cx="2143140" cy="2421618"/>
              </a:xfrm>
            </p:grpSpPr>
            <p:pic>
              <p:nvPicPr>
                <p:cNvPr id="7" name="Picture 7" descr="F:\Похл\Новая папка\2554602481 - копия - копия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68433" y="2786058"/>
                  <a:ext cx="1751467" cy="2256346"/>
                </a:xfrm>
                <a:prstGeom prst="roundRect">
                  <a:avLst/>
                </a:prstGeom>
                <a:noFill/>
              </p:spPr>
            </p:pic>
            <p:sp>
              <p:nvSpPr>
                <p:cNvPr id="8" name="Прямоугольник 7"/>
                <p:cNvSpPr/>
                <p:nvPr/>
              </p:nvSpPr>
              <p:spPr>
                <a:xfrm>
                  <a:off x="4818595" y="4874290"/>
                  <a:ext cx="2143140" cy="333386"/>
                </a:xfrm>
                <a:prstGeom prst="round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Читать </a:t>
                  </a:r>
                  <a:r>
                    <a:rPr lang="ru-RU" sz="1400" b="1" dirty="0" err="1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онлайн</a:t>
                  </a:r>
                  <a:endPara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" name="Прямоугольник 1"/>
            <p:cNvSpPr/>
            <p:nvPr/>
          </p:nvSpPr>
          <p:spPr>
            <a:xfrm>
              <a:off x="6444208" y="5733232"/>
              <a:ext cx="2445962" cy="821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hlinkClick r:id="rId4"/>
                </a:rPr>
                <a:t>http://litresp.ru/chitat/ru/</a:t>
              </a:r>
              <a:r>
                <a:rPr lang="ru-RU" sz="1100" dirty="0">
                  <a:hlinkClick r:id="rId4"/>
                </a:rPr>
                <a:t>П/</a:t>
              </a:r>
              <a:r>
                <a:rPr lang="en-US" sz="1100" dirty="0" err="1">
                  <a:hlinkClick r:id="rId4"/>
                </a:rPr>
                <a:t>pohlyobkin-viljyam-vasiljevich</a:t>
              </a:r>
              <a:r>
                <a:rPr lang="en-US" sz="1100" dirty="0">
                  <a:hlinkClick r:id="rId4"/>
                </a:rPr>
                <a:t>/</a:t>
              </a:r>
              <a:r>
                <a:rPr lang="en-US" sz="1100" dirty="0" err="1">
                  <a:hlinkClick r:id="rId4"/>
                </a:rPr>
                <a:t>boljshaya</a:t>
              </a:r>
              <a:r>
                <a:rPr lang="en-US" sz="1100" dirty="0">
                  <a:hlinkClick r:id="rId4"/>
                </a:rPr>
                <a:t>-</a:t>
              </a:r>
              <a:r>
                <a:rPr lang="en-US" sz="1100" dirty="0" err="1">
                  <a:hlinkClick r:id="rId4"/>
                </a:rPr>
                <a:t>enciklopediya</a:t>
              </a:r>
              <a:r>
                <a:rPr lang="en-US" sz="1100" dirty="0">
                  <a:hlinkClick r:id="rId4"/>
                </a:rPr>
                <a:t>-</a:t>
              </a:r>
              <a:r>
                <a:rPr lang="en-US" sz="1100" dirty="0" err="1">
                  <a:hlinkClick r:id="rId4"/>
                </a:rPr>
                <a:t>kulinarnogo</a:t>
              </a:r>
              <a:r>
                <a:rPr lang="en-US" sz="1100" dirty="0">
                  <a:hlinkClick r:id="rId4"/>
                </a:rPr>
                <a:t>-</a:t>
              </a:r>
              <a:r>
                <a:rPr lang="en-US" sz="1100" dirty="0" err="1">
                  <a:hlinkClick r:id="rId4"/>
                </a:rPr>
                <a:t>iskusstva</a:t>
              </a:r>
              <a:r>
                <a:rPr lang="en-US" sz="1100" dirty="0">
                  <a:hlinkClick r:id="rId4"/>
                </a:rPr>
                <a:t>-</a:t>
              </a:r>
              <a:r>
                <a:rPr lang="en-US" sz="1100" dirty="0" err="1">
                  <a:hlinkClick r:id="rId4"/>
                </a:rPr>
                <a:t>vse</a:t>
              </a:r>
              <a:r>
                <a:rPr lang="en-US" sz="1100" dirty="0">
                  <a:hlinkClick r:id="rId4"/>
                </a:rPr>
                <a:t>-</a:t>
              </a:r>
              <a:r>
                <a:rPr lang="en-US" sz="1100" dirty="0" err="1">
                  <a:hlinkClick r:id="rId4"/>
                </a:rPr>
                <a:t>recepti</a:t>
              </a:r>
              <a:r>
                <a:rPr lang="en-US" sz="1100" dirty="0">
                  <a:hlinkClick r:id="rId4"/>
                </a:rPr>
                <a:t>-vv-</a:t>
              </a:r>
              <a:endParaRPr lang="ru-RU" sz="1100" dirty="0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423592" y="260648"/>
            <a:ext cx="9505056" cy="230832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just"/>
            <a:r>
              <a:rPr lang="ru-RU" sz="1600" b="1" dirty="0">
                <a:solidFill>
                  <a:srgbClr val="624424"/>
                </a:solidFill>
                <a:latin typeface="Arial Narrow" pitchFamily="34" charset="0"/>
              </a:rPr>
              <a:t>    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          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Книга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«Занимательная кулинария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»,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 продолжающая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«Тайны хорошей кухни», увидела свет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несколько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позже,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в 1983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году в издательстве «Лёгкая и пищевая промышленность».  В книге два раздела. В первом разделе автор рассказывает о видах очагов (печей, нагревательных приборов), о воздействии разных типов огня на вкус продуктов, о кухонной утвари и инструментах, о сущности процессов, происходящих во время приготовления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пищи,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 необычных способах готовки. А во втором – об удивительных свойствах  и исторических фактах известных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продуктов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и блюд, привычных для каждого человека: 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соуса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, хлеба, салатов,  солений,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яичных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блюд  и т.д.</a:t>
            </a:r>
          </a:p>
        </p:txBody>
      </p:sp>
      <p:pic>
        <p:nvPicPr>
          <p:cNvPr id="16391" name="Picture 7" descr="E:\Похл\книги\QpJ63rg6H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457" y="323920"/>
            <a:ext cx="1928826" cy="289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s://upload.wikimedia.org/wikipedia/commons/c/c8/Parassita-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62" y="2348880"/>
            <a:ext cx="5646207" cy="389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285023" y="4132232"/>
            <a:ext cx="7035113" cy="2772000"/>
            <a:chOff x="619493" y="4417077"/>
            <a:chExt cx="6026569" cy="2171523"/>
          </a:xfrm>
        </p:grpSpPr>
        <p:pic>
          <p:nvPicPr>
            <p:cNvPr id="11" name="Picture 1" descr="E:\Похл\vignette_13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19493" y="4417077"/>
              <a:ext cx="6026569" cy="2171523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1421398" y="4775110"/>
              <a:ext cx="4365584" cy="1446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Цитата из книги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:</a:t>
              </a:r>
              <a:endParaRPr lang="ru-RU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endParaRPr>
            </a:p>
            <a:p>
              <a:pPr algn="just"/>
              <a:r>
                <a:rPr lang="ru-RU" sz="1600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     </a:t>
              </a:r>
              <a:r>
                <a:rPr lang="ru-RU" sz="1600" b="1" dirty="0">
                  <a:solidFill>
                    <a:srgbClr val="694D3B"/>
                  </a:solidFill>
                  <a:latin typeface="Comic Sans MS" pitchFamily="66" charset="0"/>
                </a:rPr>
                <a:t> Салаты как блюдо пришли в международную кухню из Италии, а точнее из Древнего Рима, где под салатом понималось одно единственное блюдо, состоявшее из эндивия, петрушки и лука, приправленных мёдом, перцем, солью и уксусом.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690234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7" descr="kartina-Elenyi-SHumakovoy_russkaya-vodka (1)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639616" y="1374686"/>
            <a:ext cx="5271251" cy="358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23592" y="260648"/>
            <a:ext cx="9433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Необычной была судьба книги В.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Похлебкина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«История водки»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(первое издание – 1991, в 1992 вышла в английском переводе). Автор, сам спиртного не пивший, взялся за это исследование из-за международного патентного спора между Польшей и СССР о праве на бренд «водка». </a:t>
            </a:r>
          </a:p>
        </p:txBody>
      </p:sp>
      <p:pic>
        <p:nvPicPr>
          <p:cNvPr id="16385" name="Picture 1" descr="F:\Похл\1005992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041" y="260648"/>
            <a:ext cx="180935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35360" y="5120024"/>
            <a:ext cx="9123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В 1993 году Вильям Васильевич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Похлёбкин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был награждён международной премией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Ланге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Черетто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(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Langhe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Ceretto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Prize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) за выдающиеся книги в области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кулинарии,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присуждаемой винным заводом братьев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Черетто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на основе рекомендаций интернационального жюри кулинаров Англии, Франции, Германии и Италии.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Похлёбкин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стал лауреатом этой премии, в частности, как автор книги «История водки».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10578" y="1357298"/>
            <a:ext cx="3762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Похлебкину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удалось найти свидетельства, что перегонкой водки в Московской Руси начали заниматься не позднее 1478 года. 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9753848" y="3111584"/>
            <a:ext cx="2143140" cy="3312368"/>
            <a:chOff x="6804248" y="3356992"/>
            <a:chExt cx="2143140" cy="331236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804248" y="3356992"/>
              <a:ext cx="2143140" cy="3312368"/>
              <a:chOff x="6732240" y="3356992"/>
              <a:chExt cx="2143140" cy="3312368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6732240" y="3356992"/>
                <a:ext cx="208800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" name="Группа 19"/>
              <p:cNvGrpSpPr/>
              <p:nvPr/>
            </p:nvGrpSpPr>
            <p:grpSpPr>
              <a:xfrm>
                <a:off x="6732240" y="3357562"/>
                <a:ext cx="2143140" cy="2412221"/>
                <a:chOff x="4818595" y="2714620"/>
                <a:chExt cx="2143140" cy="2412221"/>
              </a:xfrm>
            </p:grpSpPr>
            <p:pic>
              <p:nvPicPr>
                <p:cNvPr id="11" name="Picture 7" descr="F:\Похл\Новая папка\2554602481 - копия - копия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00628" y="2714620"/>
                  <a:ext cx="1819272" cy="2256346"/>
                </a:xfrm>
                <a:prstGeom prst="roundRect">
                  <a:avLst/>
                </a:prstGeom>
                <a:noFill/>
              </p:spPr>
            </p:pic>
            <p:sp>
              <p:nvSpPr>
                <p:cNvPr id="12" name="Прямоугольник 11"/>
                <p:cNvSpPr/>
                <p:nvPr/>
              </p:nvSpPr>
              <p:spPr>
                <a:xfrm>
                  <a:off x="4818595" y="4786322"/>
                  <a:ext cx="2143140" cy="340519"/>
                </a:xfrm>
                <a:prstGeom prst="round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Читать </a:t>
                  </a:r>
                  <a:r>
                    <a:rPr lang="ru-RU" sz="1400" b="1" dirty="0" err="1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онлайн</a:t>
                  </a:r>
                  <a:endPara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4" name="Прямоугольник 13"/>
            <p:cNvSpPr/>
            <p:nvPr/>
          </p:nvSpPr>
          <p:spPr>
            <a:xfrm>
              <a:off x="7072330" y="5715016"/>
              <a:ext cx="162366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hlinkClick r:id="rId5"/>
                </a:rPr>
                <a:t>https://www.litmir.me/br/?b=22093&amp;p=1</a:t>
              </a:r>
              <a:endParaRPr lang="ru-RU" sz="16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227658"/>
            <a:ext cx="9334609" cy="63446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2281" y="476672"/>
            <a:ext cx="50600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  Знаменитый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«Кулинарный словарь»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Похлебкина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, написанный в конце 80–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х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годов. Эта книга призвана ответить на все актуальные вопросы и профессионала, и любителя, включая спектр международных (французских, латинских, греческих, немецких, китайских и других) терминов, понятий, блюд и методов их приготовления, сложившихся за всю богатую тысячелетнюю историю мировой кулинарной практики.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9565037" y="3332273"/>
            <a:ext cx="2088000" cy="3240000"/>
            <a:chOff x="8365718" y="3356992"/>
            <a:chExt cx="2088000" cy="3240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8365718" y="3356992"/>
              <a:ext cx="2088000" cy="3240000"/>
              <a:chOff x="6732240" y="3356992"/>
              <a:chExt cx="2160240" cy="3312368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6732240" y="3356992"/>
                <a:ext cx="216024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" name="Группа 19"/>
              <p:cNvGrpSpPr/>
              <p:nvPr/>
            </p:nvGrpSpPr>
            <p:grpSpPr>
              <a:xfrm>
                <a:off x="6732240" y="3429000"/>
                <a:ext cx="2143140" cy="2436357"/>
                <a:chOff x="4818595" y="2786058"/>
                <a:chExt cx="2143140" cy="2436357"/>
              </a:xfrm>
            </p:grpSpPr>
            <p:pic>
              <p:nvPicPr>
                <p:cNvPr id="7" name="Picture 7" descr="F:\Похл\Новая папка\2554602481 - копия - копия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00628" y="2786058"/>
                  <a:ext cx="1819272" cy="2256346"/>
                </a:xfrm>
                <a:prstGeom prst="roundRect">
                  <a:avLst/>
                </a:prstGeom>
                <a:noFill/>
              </p:spPr>
            </p:pic>
            <p:sp>
              <p:nvSpPr>
                <p:cNvPr id="8" name="Прямоугольник 7"/>
                <p:cNvSpPr/>
                <p:nvPr/>
              </p:nvSpPr>
              <p:spPr>
                <a:xfrm>
                  <a:off x="4818595" y="4874290"/>
                  <a:ext cx="2143140" cy="348125"/>
                </a:xfrm>
                <a:prstGeom prst="round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Читать </a:t>
                  </a:r>
                  <a:r>
                    <a:rPr lang="ru-RU" sz="1400" b="1" dirty="0" err="1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онлайн</a:t>
                  </a:r>
                  <a:endPara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0" name="Прямоугольник 9"/>
            <p:cNvSpPr/>
            <p:nvPr/>
          </p:nvSpPr>
          <p:spPr>
            <a:xfrm>
              <a:off x="8510281" y="5725706"/>
              <a:ext cx="18192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4"/>
                </a:rPr>
                <a:t>http://www.rulit.me/books/o-kulinarii-ot-a-do-ya-slovar-spravochnik-read-458138-1.html</a:t>
              </a:r>
              <a:endParaRPr lang="ru-RU" sz="1200" dirty="0"/>
            </a:p>
          </p:txBody>
        </p:sp>
      </p:grpSp>
      <p:pic>
        <p:nvPicPr>
          <p:cNvPr id="1026" name="Picture 2" descr="http://img11.nnm2.com/d/7/a/3/0/6cf32adf180b0ef24c5d046e831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9" y="241717"/>
            <a:ext cx="2071273" cy="3187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263352" y="3670105"/>
            <a:ext cx="8716084" cy="3143271"/>
            <a:chOff x="1547664" y="4437112"/>
            <a:chExt cx="4474678" cy="2024536"/>
          </a:xfrm>
        </p:grpSpPr>
        <p:pic>
          <p:nvPicPr>
            <p:cNvPr id="17" name="Picture 1" descr="E:\Похл\vignette_13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47664" y="4437112"/>
              <a:ext cx="4474678" cy="2024536"/>
            </a:xfrm>
            <a:prstGeom prst="rect">
              <a:avLst/>
            </a:prstGeom>
            <a:noFill/>
          </p:spPr>
        </p:pic>
        <p:sp>
          <p:nvSpPr>
            <p:cNvPr id="18" name="Прямоугольник 17"/>
            <p:cNvSpPr/>
            <p:nvPr/>
          </p:nvSpPr>
          <p:spPr>
            <a:xfrm>
              <a:off x="2139631" y="4792629"/>
              <a:ext cx="3257892" cy="1258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Цитата из книги:</a:t>
              </a:r>
            </a:p>
            <a:p>
              <a:pPr algn="ctr"/>
              <a:endParaRPr lang="ru-RU" sz="5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endParaRPr>
            </a:p>
            <a:p>
              <a:pPr algn="just"/>
              <a:r>
                <a:rPr lang="ru-RU" sz="1400" b="1" u="sng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ВРЕМЯ ЕДЫ.</a:t>
              </a:r>
              <a:r>
                <a:rPr lang="ru-RU" sz="1400" b="1" dirty="0">
                  <a:solidFill>
                    <a:srgbClr val="694D3B"/>
                  </a:solidFill>
                  <a:latin typeface="Comic Sans MS" pitchFamily="66" charset="0"/>
                </a:rPr>
                <a:t> В старину пору время еды называли вытью. Каждая выть также имела название: перехватка (7 часов), полдник (11 часов), обед (15 часов), </a:t>
              </a:r>
              <a:r>
                <a:rPr lang="ru-RU" sz="1400" b="1" dirty="0" err="1">
                  <a:solidFill>
                    <a:srgbClr val="694D3B"/>
                  </a:solidFill>
                  <a:latin typeface="Comic Sans MS" pitchFamily="66" charset="0"/>
                </a:rPr>
                <a:t>паобед</a:t>
              </a:r>
              <a:r>
                <a:rPr lang="ru-RU" sz="1400" b="1" dirty="0">
                  <a:solidFill>
                    <a:srgbClr val="694D3B"/>
                  </a:solidFill>
                  <a:latin typeface="Comic Sans MS" pitchFamily="66" charset="0"/>
                </a:rPr>
                <a:t> (17–18 часов), ужин (20–21 час) паужин (23 часа). С конца XVIII— начала XIX в. устанавливают следующие выти: завтрак (от 6 до 8 часов), полдник (от 10 до 11 часов), обед (между 14 и 15 часами), чай (17–18 часов), ужин (20–21 час). </a:t>
              </a: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12" y="257913"/>
            <a:ext cx="4188901" cy="284714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irblud.ru/wp-content/uploads/2016/05/grecka-s-gribami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</a:blip>
          <a:srcRect l="-1878" t="1303" r="1733" b="3235"/>
          <a:stretch/>
        </p:blipFill>
        <p:spPr bwMode="auto">
          <a:xfrm>
            <a:off x="-24681" y="188640"/>
            <a:ext cx="12048575" cy="6464444"/>
          </a:xfrm>
          <a:prstGeom prst="rect">
            <a:avLst/>
          </a:prstGeom>
          <a:noFill/>
        </p:spPr>
      </p:pic>
      <p:pic>
        <p:nvPicPr>
          <p:cNvPr id="33794" name="Picture 2" descr="Моя кухня и мое мен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582" y="338273"/>
            <a:ext cx="1905000" cy="29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38546" y="18573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439082" y="4558603"/>
            <a:ext cx="5718460" cy="2143140"/>
            <a:chOff x="1547664" y="4437112"/>
            <a:chExt cx="4474678" cy="2024536"/>
          </a:xfrm>
        </p:grpSpPr>
        <p:pic>
          <p:nvPicPr>
            <p:cNvPr id="11" name="Picture 1" descr="E:\Похл\vignette_13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47664" y="4437112"/>
              <a:ext cx="4474678" cy="2024536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1979712" y="4869160"/>
              <a:ext cx="3600400" cy="1424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Цитата из книги:</a:t>
              </a:r>
            </a:p>
            <a:p>
              <a:pPr algn="ctr" fontAlgn="base"/>
              <a:r>
                <a:rPr lang="ru-RU" b="1" dirty="0">
                  <a:solidFill>
                    <a:srgbClr val="694D3B"/>
                  </a:solidFill>
                  <a:latin typeface="Comic Sans MS" pitchFamily="66" charset="0"/>
                </a:rPr>
                <a:t>Нет плохих продуктов — есть </a:t>
              </a:r>
            </a:p>
            <a:p>
              <a:pPr algn="ctr" fontAlgn="base"/>
              <a:r>
                <a:rPr lang="ru-RU" b="1" dirty="0">
                  <a:solidFill>
                    <a:srgbClr val="694D3B"/>
                  </a:solidFill>
                  <a:latin typeface="Comic Sans MS" pitchFamily="66" charset="0"/>
                </a:rPr>
                <a:t>плохие повара. Или только очень хорошие. Середины тут не бывает! </a:t>
              </a:r>
            </a:p>
          </p:txBody>
        </p:sp>
      </p:grpSp>
      <p:pic>
        <p:nvPicPr>
          <p:cNvPr id="1026" name="Picture 2" descr="E:\Похл\фото Похл\PdwcCxfxV97TJp-XdkHEEVYvcN6yeStBUi9phfLGH_I3ObKuSAa4H8HIViOzspLlKaBU3-G0MlHul8XlP3qr8qECi_SJ-qvqDz1xy_sAct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2228" y="357849"/>
            <a:ext cx="2603636" cy="270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42010" y="332656"/>
            <a:ext cx="61790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/>
              <a:t>       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Написанная в начале 90–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х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годов книг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а «Моя кухня и моё меню»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совершенно необычна.  Она состоит из двух частей.  В первой части автор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рассказывает,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в чём состоит искусство составления меню, от чего зависит выбор и построение меню, рассматривает историю меню России от 19 века до конца 20-го века, рассказывает о меню постного и вегетарианского стола. 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Похлёбкин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рассматривает не только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меню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адвокатов, артистов, буржуазной интеллигенции, но и меню отдыхающих в домах отдыха, меню космонавтов.  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41635" y="2852936"/>
            <a:ext cx="6179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600" b="1" dirty="0">
                <a:solidFill>
                  <a:srgbClr val="624424"/>
                </a:solidFill>
                <a:latin typeface="Arial Narrow" pitchFamily="34" charset="0"/>
              </a:rPr>
              <a:t>	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Вильям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Похлёбкин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делится собственными поварскими секретами, откликнувшись на просьбы читателей поделиться собственным опытом; в сборник включены рецепты блюд не классических, а созданных «экспромтом», без следования определенной, предписанной рецептуре и технологии.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9496168" y="3299468"/>
            <a:ext cx="2052000" cy="3204000"/>
            <a:chOff x="8174659" y="2960069"/>
            <a:chExt cx="2303116" cy="374231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8174659" y="2960069"/>
              <a:ext cx="2303116" cy="3742314"/>
              <a:chOff x="6732240" y="3356992"/>
              <a:chExt cx="2160240" cy="3312368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6732240" y="3356992"/>
                <a:ext cx="216024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" name="Группа 19"/>
              <p:cNvGrpSpPr/>
              <p:nvPr/>
            </p:nvGrpSpPr>
            <p:grpSpPr>
              <a:xfrm>
                <a:off x="6732240" y="3429000"/>
                <a:ext cx="2143140" cy="2396009"/>
                <a:chOff x="4818595" y="2786058"/>
                <a:chExt cx="2143140" cy="2396009"/>
              </a:xfrm>
            </p:grpSpPr>
            <p:pic>
              <p:nvPicPr>
                <p:cNvPr id="8" name="Picture 7" descr="F:\Похл\Новая папка\2554602481 - копия - копия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00628" y="2786058"/>
                  <a:ext cx="1819272" cy="2256346"/>
                </a:xfrm>
                <a:prstGeom prst="roundRect">
                  <a:avLst/>
                </a:prstGeom>
                <a:noFill/>
              </p:spPr>
            </p:pic>
            <p:sp>
              <p:nvSpPr>
                <p:cNvPr id="9" name="Прямоугольник 8"/>
                <p:cNvSpPr/>
                <p:nvPr/>
              </p:nvSpPr>
              <p:spPr>
                <a:xfrm>
                  <a:off x="4818595" y="4874290"/>
                  <a:ext cx="2143140" cy="307777"/>
                </a:xfrm>
                <a:prstGeom prst="round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Читать </a:t>
                  </a:r>
                  <a:r>
                    <a:rPr lang="ru-RU" sz="1400" b="1" dirty="0" err="1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онлайн</a:t>
                  </a:r>
                  <a:endPara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7" name="Прямоугольник 16"/>
            <p:cNvSpPr/>
            <p:nvPr/>
          </p:nvSpPr>
          <p:spPr>
            <a:xfrm>
              <a:off x="8382032" y="5643579"/>
              <a:ext cx="19288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7"/>
                </a:rPr>
                <a:t>http://modernlib.ru/books/pohlebkin_vilyam_vasilevich/moya_kuhnya_i_moe_menyu/read/</a:t>
              </a:r>
              <a:endParaRPr lang="ru-RU" sz="12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7" y="863835"/>
            <a:ext cx="9108226" cy="58708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04830" y="833623"/>
            <a:ext cx="44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«Кушать подано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!»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.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Репертуар кушаний и напитков в русской классической драматургии с конца XVIII до начала XX столетий. — Москва, 1993</a:t>
            </a:r>
          </a:p>
        </p:txBody>
      </p:sp>
      <p:pic>
        <p:nvPicPr>
          <p:cNvPr id="1026" name="Picture 2" descr="http://www.domgogolya.ru/upload/iblock/a77/a777fff66fbd63d9d57d7b57202180b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959" y="354684"/>
            <a:ext cx="2786082" cy="306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9376" y="5325015"/>
            <a:ext cx="11377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624424"/>
                </a:solidFill>
                <a:latin typeface="Arial Narrow" pitchFamily="34" charset="0"/>
              </a:rPr>
              <a:t>	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Что едят герои русской классической драматургии? Каковы кулинарные вкусы их создателей? Ужин Митрофанушки и завтрак Хлестакова. Обед Крылова и пирушка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Грибоедова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. Великий гастроном Александр Пушкин. Кулинарные ошибки героев Чехова. Это и многое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другое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— в книге В.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Похлебкина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«Кушать подано!». Захватывающий рассказ о театре, о тайнах русской кухни, о характере русского народа.</a:t>
            </a:r>
            <a:endParaRPr lang="ru-RU" sz="1600" b="1" dirty="0">
              <a:solidFill>
                <a:srgbClr val="624424"/>
              </a:solidFill>
              <a:latin typeface="Arial Narrow" pitchFamily="34" charset="0"/>
            </a:endParaRPr>
          </a:p>
        </p:txBody>
      </p:sp>
      <p:pic>
        <p:nvPicPr>
          <p:cNvPr id="7" name="Рисунок 6" descr="завтрак Хлестак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0741" y="335712"/>
            <a:ext cx="4062585" cy="4710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9" y="2312878"/>
            <a:ext cx="4348346" cy="2802779"/>
          </a:xfrm>
        </p:spPr>
      </p:pic>
    </p:spTree>
    <p:extLst>
      <p:ext uri="{BB962C8B-B14F-4D97-AF65-F5344CB8AC3E}">
        <p14:creationId xmlns="" xmlns:p14="http://schemas.microsoft.com/office/powerpoint/2010/main" val="3712103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vkysno-vcem.ru/images/shi.jpe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7" b="14211"/>
          <a:stretch/>
        </p:blipFill>
        <p:spPr bwMode="auto">
          <a:xfrm>
            <a:off x="571518" y="274201"/>
            <a:ext cx="11001003" cy="6309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Содержимое 39" descr="7045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9856" y="2398959"/>
            <a:ext cx="4143375" cy="1849438"/>
          </a:xfrm>
        </p:spPr>
      </p:pic>
      <p:sp>
        <p:nvSpPr>
          <p:cNvPr id="1026" name="AutoShape 2" descr="data:image/jpg;base64,iVBORw0KGgoAAAANSUhEUgAAANIAAAEXCAIAAABXqY2mAAAABmJLR0QAAAAAAAD5Q7t/AAAACXBIWXMAAA7EAAAOxAGVKw4bAAAgAElEQVR42sy8+ZdkV3XnW7/0eqv79XK76WcaJEZNVZkZEXc40z13isihSgMCJEYJhCQQEhqQhCSQVHNOkTFmxpBTREZG5JxVpREBQhJIDGIezGCMTQNuP7/Xtrs9YGMbaF7bqvfd50aWJJo/wGvtddaJG3eKez7n+9373KzaNxUFk6GPoE6gT3rquGQnFDsp2UnhjkuGmFB8UvJJxSakMy7spB3n1kn0uT3JrEluTzALMYWO2X6SWyeEdULax4R9XNhHZeaISqM9KtJHePoozxwTFrXcOiqcY9w5wdhx7h5n7gnOKAQ7ycU4k2hPMjnO+UnGTrgudjvJ3AnXHmfOuGufdKxxN20ic9JB60wwPsn5lBDTUqJFf4IxRNJBm0S/L8QU59NMTDE+zamddBFswrEnXfyizKRrTTkUk05myk1POukJZ2iSDU7yA5PswCQfnGQDk3yAtripSTZkIjWBPVkG7biDNoPbm3CtCceZdJ0phtZNLjThiEkXF5VJO80Vtk/hxswNvPQecDYT6eT8L4khszGz15qOazo4iq5o74WL0+IGTN+0ybe0Z3J4cgbrxZb2SQ50zWMRJvik4+4daE24yc407tQye4qjdabol9IPmWJimuOn8bxgeenMKFbwOGJfgt1EoCcA32/DzrTupCDsxoUDnoAd2nGWOUnw2XTtBDvqWBM8k2B3XFjHiSrLEJY+IlNHRPqoSBF2LAPmjprOEUDJ7OOue8x1EuyoBXaMn3DBHGF3wiXagN1xhzrjrnXSBXZE3jnmTtipkxgtw9NvYDfu0sakTSg0dIoJ7Ans8DRpvEFegp07boMS/EBAlpm0M1N2BsABLJA3YQ+OuwMTbP+Eu3+CDUy4BybAH7YkOLKhCReRMgHaDHZOH7sJ25BE4w2wEP2xNJ3/DTsbe1p0EmI3bQLnHDTnPxeDexdKvbiPk+4flZyhH86E4xqarX774vnTL7/hvZb2SQ50krul+0THdiadhEvL/LQ+ef3gmXPYTRCg/Bx208JOsEO7bzoOQd5U6E+bdlx7JxU/6fFxj09A6hRP1A79Cen2dc4E6Rnm9J7UYeyN4JHandiTupPSRnscmmd0Du0xo3YQOWJRkNqdgMhB7UjkSO1OGrU7+aLaQec41G6cs3EIHnNOQNK4Y9TOXJTC2lM7UOhOcneKfiTgA2eukUD3XJh9bGynwA594M5JnRkb6AEmbqJ2JBto0U9P2hC8RO0GpqgdTPoTRu0SDowIpaf62pMERhdnswx8FsTGEODu6UeieYngCaOC4D5RI2fyX5naTSSPKJntRssnWV/zpoUzJezkx04S2XRFMEc/jbNE7fLK7atdPhuBPDCXN+2Er8c9Ma7FpJZTnpjSctITk0pMKWHII4elIPL2TNYEkYfbBQHcPplYsLTGlT2unHHPOa6sYypzXGWOyvQxQVJ3zOAI/z3JHNjrCeAl9kJSjAs1yb1xaJJAHwjyk9jN7E/0MDKgxNn3AnaGjQTlpHCnkRVwF/3+FtPv04Y+o/6UZMZk5bToj/oUM0+ZWmfazUwzJwlAA8EDfFPO0BQGmxvm+BCFMB0yVuJgiqenuBl4zHtO8p8MxiRttKGjQGrcdo0Bkb1C5ExgeBRG16gdJ4FJSD3nXBQ4Ycqc/1ykzEZrrzUdZjo4itzc2QtmpDTZYtrkW9ozOTw5g/1iuydaJuj50A2jA3yZ8xsmS8xxe5o70zj2JQeaXySnaWK7ELkZydAWtdg3k4tnshGYS1rK8wCcL6cMdtNaTif8KcAHzXMmTRB5vM/clHCo5QnpGajdhHDGEzTRKooTyj7uWceldYz0zyIVBLUwawmdc08K54QgnRsX3ECGC4E2OUHMiUkpEt+c5Owl6OAGrOS6e2ERNPRM3WkBnhi1tAVPxMVHtNOcmYfuUl+YLYK8FdvJCKhl04xNu/Y0o8hTWHluAUEMTx4t5XBw28EpI3gU/U4KOE4lauQSoNMYDDOoNBKJDPStLTFQxwyJMDRQJ09mJIzRu/RtX3KsPQX615XbTe3dm6GtPwSmY9FEJewSG5E0q/u5nftiblfIRjMmCrkYyjcJq/XVtFbTvgJ5aPPUEVMeyR5hp1wENGxS4BrQ1X5MG+wgeH39k7TbBEmdS6HsE8o6Dvike1LZE8oFcH0tFKha8NFFx0AmfyMmpDK5GlqeGKgJ3ACu65oZ5kwlY0w/m+1hlISZ4jSziSfTMVwylqdnwc0TSTqs/5GxGW7nuWPCJuaIPHqsM0Reapo0ZmiaDU6jpUg66WlGX00zdDLTLt2PYdcyQeMBtTPW45hywQwM3arYC9yGsSSjtZN7h+wp0L8KtZsyard3IE2nc9N+WiYkAL7kITPzoyhnzQuRl7zPnOakdoVzapeLZqJwKtBThrk8wSeTdtqTM56cVnxaudOKIaYkHMrQJt1+CJqg40Z16fLAzmNTYFQzxITnIk4qkjd47jhJIO0A457sJ47UQb0MWZ1WKq9U0uYVrivQ5rFd8oS5vLkcoEeWmsc9UNjTwjKtmweLL28JzZd3zLEungV2mBFG/EU/8twl2mg7wikKp2DCKJ9dYOkZns7z1AwfMoFO2rQZ00mbjgVA0cF5ZkgDDHlGDAhE2De4dxFi2ojcDJd5dJikCWBmSzLkiWElzkUH4jwiPc0z08IEddJ9uPne+V/sOCTbJPAmGDeXM1toBrp73547yprec8m9K7omcKDJQ5iicPuOaS7qJJ5AtkC649Cjw4PCBOZmVpsfNSM8/EA82ILiRSVKnihpuW9mL7ebzoaFMJjWekLJSeOt08ZkYbhoC2bgkRJiyClAnoDTYZipKqaxlAY7JEAEvqHT41Ne0vIJkKfdBL4J0j8HzCFlnFDM5I78XMDQ856aUd60AuvejDITJYEe2Em00OoEdDsvcS0TwoR0TPQ7ROfLOxR9TPsbCS96WAlk/UikDszNcMKuJF2CL4EJ2LF0gQ3NsMECG5xhQwWWKbCUaZMOvsVuNvbPG1/Ok+Ha0+fkk0giTaXhdDnRRsMjZqAKpLg02JCiPaW0+x3IJ0RUpPawS5O+4mOirCyzJ6t7HaLHTLMkPUV273BinVM/b/INg1eiypn+geYOp/v36eYTRh1mkMV9qmlHGl4dI+cQVCtxm70n5iYHUocJ+nVc4XfNCFGQvICszhNlLUHevkIczUDqKKJCFOYDn9QOOhd4kLq8VnlP5kntFMYehOVNTCdjZtzagEiXTAQvWcabTtD0XCJPo0OCNwXlI9rIfCeRzoMhDwpKME0piuRadDmlzBXpogZ3wCcoDzvHPV3dmZEkSIi8sGakBQrpI8FEX9HM2+vQnibObcRTKKCwkqyIoIlIHSNsbiJvJcXKipcVI+y4XRQ2WrBV5FZBoE0XeLooMoVE5wyOppPZC8uYcmaGghJEQJx3nRkGmt0CZwXOETOMosBFEWNDW7DdNTsgiHvzER0IJzhOJ0FSmuiuQdx8m4RlWnMVZAsggCNncGeAtSuSLXkXgTtxqY9jmTkzTSqSc/BkWswWStHyQMfBHcq8C+ZE3sF5OIHl4sC+AyRhrkhRoCwFwQuMhLzAvCKXRcmL0i1JPE9R8eS+UjZGFOOoGJHJ5sNgJtCFwCuEGuTN+KqgxIyBb0aLoll0mekPPBXD8OlkC8YPVgXyksUqUkEPGMFh+ZTPp9Eqg53qr8JALAETUUUVA2VsM8bKE8hmdL8P8vJmnxkY0Dl0FKFGCIpkeHB1u6AyhAs30OzhWKAboyCqXhJgC5CVkGooFz8KHWwsKTwXnAF4kcIBuFlfVrVABwJGIAq7zC20uBzaorBKklqCwE0Z/pIAkWS7OBU0j1oSv0zBtWYcp+DaRYbA2USJ86IJ6gtuAh1WomuhZUXhUks/is4z46b35JbIhrgCa1yCxJiZlqaHQ/u7CI62aFCmgWeySFsY7mHats2duDOOjfshIcd9giTHytsZ06axT96xZ2wcIopMzdgyb3H6CApxcjoQF3WoNZF36Ax4dEUXjwtXxK9TRa5KrldiEvdQ4k5ZsIrkVSX3EXBG5yB7hTCcCfy8780EqmCYA3AJDZCfgger7dcjxlj3Fp0VN7kRSSsVFqbAIS49kwt6xBxZrUpahmpjgpI/SGZfxkzVyU2fnBSRwEcd6gNogUuc07lEz/raloS0TCRqh5aiAIYUyHOKULWXxwx9BeBckjRgZ1gkVUv8lJByytKterzisXKidtwuUVh94DDYPFMS1FLC5yY0vDQyxm1N61KHWhIJm0aLGyBoePhLgplwzwUEL2kLidq5qT7ZbE9f+4bej5mE8peoXcGoXYGJoisL59TOcWaM2iX386LauUANV7Gn7YzZBzBx8ArFgs7lbUHK5zBSOyeRtxdFLtE/umFmrkg/RxWYKiZqJzhNoXNqV4TUZWNjtVExCAt+kA90PvSKvi5qr2DEpqBUUZLsJUvMaF9UO08UZV/tELjjKScztZfzETE4hI4CUmBXJl5JnAGvZKMQSV0JPaO+yanzpp/ngmg2GVieWGGkc5J80HCTMSL3WwIIUsezZ5SF9n+P/nZtVzwOPasQXuSnRUgLfovIgKqysKvKrUqnApETdokBMhI5+oobtWOZsmkLbvpc+xtBpuxSSxLISJnyBj7ABLcCZEDBBMjghGMCJX0kLYEuGlEhFTEQp0k1TSR9WD+NtCCpe5na9U/oJpfAwJdAgAGdtIq+NRd1EyU2ageGDHZopyxMEtAJvPbUzpHAbsYREFE6g5vc54sx8+IWZvRVkL6S2qkSoCchx0zmFSWqZLJxjIDDFqJE7YIZX8/AZH2EKkDtKLWnkoLUTvdfbiRLf0mGiMSoQKMF8+a0luFSTZ5AOaMpUDMb5UOtICiT6y+YMbJOA2KidkbSRLKcYfpJx6xu95d8qJgoJEkYrXfbReXshb0Xpu85L/nqtwR4pY7nQMwS4ExgOpLPFo2GAa+KdBFl6RhtIxDJZEEbt8s84c/IHohktH+J/WYUTRT66aAxSkOSwYglWBgyEg72RpG/OJxF2scxMNmGM+slkTatSTp5gqaxOfYSk2VJvkhqR30yWRDvGHRI7QxAlIYak7XzNjKBc2rn5m1G9EDtbDENk3WgfIDPLSTz4SVh/Jp+14y5aIk8XSTHlqB2SCS4Wxa8IgWZbDmKEaUwQhRDSJ0PkSv5XhHA+RJtURJwRU/RlnNqB29FboSM2xQmEE94dsmsRyTFF0GpBZmyWR40wFGtAPjMi4FE3rCDBGHTickKAjfJRosCiR3VKFS+9FEjBItggtSIOjOeBXrKmEM0jTIlmS7jo0LfRspFfenstb8ZlKWZTlW7iIrnlJJjAaJKtI1gqmAHBfJof4BYFVaV2RWXWgqOfsa0VtlJo19hVr81UaaPVslNyMskeV4fC0YjZAyUGz9KfPwcZBaNH/XdJMNLxGxmT+oS7AoibYB2SPNMGYR6IklwyUCpWDEmy/q5XdJPionEcOH7xNxLTHbamOwUsDOiSGpHJttXOyopGDdneIm9msgnJmvUziQMia2rEtfGbTGm7CUlxZ7aFaMQJjvjBwWti4Eih9XI50jtwFwJLBJ5IjFWesWhkImLiq+SMrCqRNkjT6RVHG7qQWOveSN4v8VkqUTAeUSCXZ4Wz0RBCGO1oEokNTLVEJQ7JiULpWWUqEnTGm0rJ4QpZPcZcFOhdI0YerGlsH8jitJKOtifsrf+znZFuUStsBKLJJ+FHAJQo2pVYVegc4CJm2AvRtnNmO12GVBy+1xAFKuukUYiieyMckTR5wk1BISBtIH6LgUzHQKdhBDbkYaXSBFNKb2nc4ndF03Vsid1SaGdsJsoUKJ2UDVWouFXRu3cpJgw4RSSksLU3S9TO5isY3aAYlGogkNVhTFZo3bub1c7UzCZwgjGytB6ZU4lBW18udpFiKJRu0Kidr5XgsmCMyUTNSok5HkSYJUURdFkcpA6YJd8rIBCw0ferG2Cv0JS5Gqkd9jZaFuSyZk3VP0EDiDS+1CXFA7fQlklrfHgVKSRiq5SpJVGw5mpTEsedJRgIvvz7LKXqVBYJvDRSWBKasySUT4axX7bDwxh0qlqBrVLdgZwfW2jsi6NQN+UFDbAqjJrVjhVQ9jLwDIfE2GrJizyfoek0WzHt+TRjEwZ6RrkuYKajsaAlzEY3KU+BatwXuHG2c0OVSHQlgk+EIkbS/zd6rs8ToiaF8Lp2vQtdSzTcYsgA0LlOCWqOnEJVWay5LKiwwo2bZmBezpukXCxipRuZgrI6mwrb2UKtjWdSc/YDp3EBTqyzDzCzhJFW1Ila4NXi5DdiyJa20KLE5aIck6Xw4GuqnBdpgwPW9wKZ1XBZ6XYVzZqV4qAXViM9AyKiUCRyULGPIo+c8jhqOKD1DGz3MATtaPcDlWFMrWFJ6iqMCuHBZP5mRUWClqFAVKqn7H1mSOgX1S7orkQPhYVrdQUTUJpcDcfUWl6ZOtFk9WVPJNyEWEWpI6AUxa5JMmVQ6K1J2D0kdOwmYEEQxTJ+gii6vNZ3Ve7inJmPcg2dnaM2pHbYmejdg5BJlyyVPYynavQFgMiWpYq83SFIlXlmT6I9FWflQqJHKiip59glwBXlSCM8EI7J/msYIg5jBBHh9oKA/FO39/phFYCtDF9u+xQu9fBbk7ZAYIc3BBqxIGsurzisLLLyo6B0qid0UXCzrQEEMhDS/CZ3YqoZA15tPiCvqNofYR4JcJeGoWEOQbEkdhB20TJlWUuibm+2rGXqF2WsCtno1IM7HyQB+AAWcknh03stQz905LSeWiJZiVDUpGSNvMHBfS6IwEU2JFLFsyqNG2nr85h55GS4Vu5t5vBzhwOnWOVEBdS0+DVR22LC+lanKsGUSUMcHJwWQnVbKwnWeZY+kA5EFQWeM5cgMwS2AEjk+dRBeBWyPQxligXGEZ0Toia4DUhaESlmKVfLipazSpZ1XzWQwgKKrI4DqwpWffknBRljISdmSNNYo1QGyzceVhBZqBkDyGfK1pDNcwHO9VU7iw4cwZKzgDBZw/gI3YAdnOSGMKBBBMHXmyWwKJzAjhiywRhh1QvnZ7XGhtnUkNo57CPY8/BKFNDVcduMlZ33XkpZy2rbGWwBd+WTUt92y5bdtVy0CmhD8Js13DGIDYVl4G8sutWHIfI28MOv7FECSgE2y4BHRvS5ZQst+QkwUs2LzsCHbQVkOSyCp2NJx06P5HtGhbBNwN2ZS4Q8NmykKbDk+0VIaq4eaX2FYezheFsKRcWc34p9oqRKgSy6IMVKI1nmNPlQJtlYaRZVlEDPlMuEHP9pbs97MiRE56KxnPLGuThW9HHDuplmCuSfXNjqTxZZ05eu5E6oo7xZTnwZoScNn98NuHYtWw8l42mYF6RVx+JytiBaHYWR6Px9P4kA6MqQTAjG+T4AGtWJq2oSVkTXl2oOlc16c1Kr6pUWemS51VAnhI1TyLmDGpzxJxqeF5d0kfAmk+nClampr2JocEyc8DZvC86w+G8r2rQPzszccmFFXtwKQTZ6Tk+VFcoPgbrmAZOqsJsoDPHCfoaB0bCcCYqJAkwHVgPxoOhrRp7nXXZYhDMMqINU6WBO4cxATgpq7a97OnS4BCYq6RSFcuqGy5LllXKZIqZdDmTIeYydsUizSvbECpGmkf8ARoHwOEkVZs6JWIOwGGqUBlOSgmZhFbhK9BmE6xlm05SsgQdbhNkVSYqDq+64lwHbYUUkSGDNAUsMVcxtJ0LbMRtEIVcVgRmu7evlIuL2WwJapfVpUiVIlkKRNFnxjr3HNbXJR/1LDOLXsSHsU6R/BELOihyiTmqBuhldkKeyQXBh6D1WNTC5lQEXMIldhCUJpp00CkHKnlPWo00ksL6SG7ScWeDqOqH2HnKvB+csFPHUwdKvqjn9AyjtYOl4fDY/gso5eI22mSxgxwW4md0C/yRo0FdMN5c1AWRVBUSUl9SqJBkBVwqNifdmnIhSxjImhR1JRtKoY+xnCXDshd8vRD6Rceaww1nhqbT+8lSXavh8YVA1bgz6wxB6uoyM8cHGypTE0NNZJ8OJMqaZS4FkDKOaRZlaIEaklymzNUx5YJbMQlcw/dw6SRFq/lq1nNnlVtDrZYenOUA0UXMwfHdzCx36h7EEreXRn5JaSiHzlkGoP7iHyU89AqLSmai3HWRYKFTooIXJbBZA2JJ6U2yB/Igh6CtCLWzk2Dok17a1FYZyVuVTsVIOBm1iJKxdeSRxmQTwSMth8hVjK6/XO3kvko2V4HP5oJKrCuxVw4BmSxqZtROJfUEaR7VtsALCmdD5PYED1sEOIAvk87xpHRgiZ6BWrhn2RcU6CTMkRzScl1RmHlA56eieA7+rmh1BldHJVGJNBK+svZrcVyLIxQuKFOwQz0bzEUegMu7qbJ5asicAA1srkEKRyldBSWCdigHRfVD0FNKN0feCvc0DguxIXPHzxRkqWBOgjlnDoPKSd6gMU0iT4I5GNw8fr5tTR040AQTWi1GXjNgNZDtZPJpmKmNsa9Jh0zWHSzb+2fZYBUIQoMdUGvjJFUEaZthK1kjpPKZ9eEzL0iAIBKseoC6z5myBmlBx6OFa3ozwdJV4TRCuRB6JsWEIFHFg58/46Ty1lABl1aEXZnKDoTdf2kkkz8RooUFIo/KF3rXUhSZGZlGFM3CuKm1kbaCOZyZ1K5Makec7QX1yVvhswyqbH4OfhR+ETJOg2zFlDX00o9T6WDqJEasm+QhwZHmPzIZlBSzuXg2G1ezwWzsV2NdDVGcCpIorcraAyglT1XgswZHI3i0bJtghy1IASnz8ylvo6U4Ls2rhUTtVNnzqiZKVBlQ0AnNCl8JdwM6aS0HtaQkPug9bPLOjd5J1LNxc2wMVlsJ/Fo2BMHI7arI/6CdJplrhAqjvhTpOgbPSRt0XCpFlVmK0zS0tBpskjzkZya3k8COBI/0BrdH/bpkkJC6EZIaBE/yJvjGk82klzzZFGwRvxHnF+7apaMY8rrPF7OqPRYvDUc1LdrZCJoHDhYj5D0DZftA1R0s2QfmoCJ2uuY6dZgsqZ1DgQxPQsDMjVElbvq4YUUfZ3AVX8zQX88PNrN6LpLTbAg/di7kCzk9bQ8UnKEyUkYovTNUdIeq9I4uXWCpIk/PuEMlhlLGSdZW8vTnOe60cszfqjnnVv5KpqYu0R8xpBDo7NVGjgmSLgMZJ2l0+mnci1JndK7qulXIGDOta0SUZNKhbxO1I51LZI8ZqXMT8TPFkyC1m0PaFIdzuWAWvzP2ZiNZDUAerYxUwBOyH1/PhkEl9MtU4QqqD4g5bpgjey1pv6y1UTIYKOVkVE+QRgJcPYvwNDp97DyPFgz7y4b02hvCMwdqMdVMUQzskMDh5OUwRHH9wODQvRddfCxDf0913Bo8gWwJhUWIe2OLuRBDiPqu7rF5T6G4mxP2nDLjiuHUfE6LWU21ApwRiVpdwGSJs5pSc0JVcIjnIe1rCHgr0VZXBjtlAnhxZ0nLJmTAyeCruubT9uC9rz/vyCVvvO/1r7r3da86PnjR/Re+/tiBi4HLZPoAyKhppyoyNYVKc6gO/XPtOooAztHWYJrc6cuqpJs0t4r9Eea2IZ8sg7YibOpj/mhwaR0beOP9F5x/5JLX5Z2Bk0MXVuHjqN+pUk7XPXsOoShwLB0uSP7pDxqkbZY8k5eKrvnrD8ihqcQpMhWRRqDc7pfG9BWpVIVISnJBUzHAXo3gVZDG4SvshinkGHtNVI0Z46Z1E8eASISVDG1m6YcnJtuvYQ1zhF0tDmvZAOZVy+p67NUiORdKjOtc4M0Guur7YG4uCqtBQEYZwDQTZYJ1AjiesAU0qaqgV7e6KGglD5Zagc75es7357Rf1apKiRSt/FWMzFY95PImnQ+8GjQMmheoKmmnrA+HteGomI0OO86Td9x+6vr3PXHbhz5+y02N0WzelydZGvUsFBd3OJ8Lx4cG5jy+FIbwiDnuNkAPmSlHiVDXqm5ssakQflOqBYnMSTckwq8phAaCDUXJnCkpODAFrHOkf9A82fTkoqfgknVfTmQGV64Ye+zGa56/946nbrnh4zdc+9SHbnri+vduX3VlPRcUFavFeIB4YqwW4uE6DS2pfEZOyUSD8SZnTZQIOK1Ey0yWhsyMmZwPfQbhhMuj4K17Yj5Q+czgiQMXFFi6EYgzV1/52Q9ev3XlpSU3jamFNLQCyJxU2U2VnKGSk5rllgm7Zs5Gszr5AxaZLEozs3jk1qgQtmsuqhwL1U+Np5EYVI0MQ7eQehrrpCA9MwVE1ahdlfI5EjbaDWwlOQN9dF+qdhWjdoZdN1mfqyKdpaymX7/P0XNWCGAH4MIGsMv5jazXiGU9Qqh6qGu+rgU+mJuLo9nQp9WQQFQCcCarVEtKUysAFF0NfDJiSJryS1QnSggJdA7AzRJ50DxsIdSgcFRdKowxrV/MaVXz5RxQi/UscvPQw51UYaZZ+teT1Usv/cdPP/Xd2tz29df9tLX05w+fefyWD9yfGUD1Ux0OJpg9P5abwfzDnWCA8Xs4n1dqwfcb2ptDTaD1QhQtBEFT6XkZLvvRvPQX/exSMDzvRU0vng/iZhDUPA9zo+pjmkFHPcyoKggg/+UNk+EB3FqgJ530jxfmfv3Eme9NHf32iQe/P3XiuTtv+2l78Wcff3TrbVePI4X31VzsQ2CQpcxiStBMwBn8eS+sc5i1aGl/UXl1xhfAuhTznm6iXkaWzVyUtwuB30C6aWXmNSaDOLn/ooU4+Oq9d//B8SPf+tg9P52a+NzNH4BH51MoWZCAQp4ZZgWlZXaGZhrSJmbjbE1P12Ep3CTv2iuZkrkmFeWsjDUct247dcdquJmGa9WYDVhx4Kxr6h5mDJQCUs1mXTHr4rTCfEv1r9nIqCKmWttJ+mZFhhZfXoSP6Kd1q1lahiSHST72yzXP29fIhnVSO43ysJlVDTAXGvKAXaDroWTpJz0AACAASURBVN8Io1oYziZqB/M1FgxlqvTJkxVNdgxhq2hdVvBQryJlWULbFDEH/mBnimrGqvnrg1mzVFHDWBo1ApEoNgFcLVS1SM9GsGNejv3DeF6XXf5Pn//80yeOX/+a1yy8420//9IX/2Ste0964Ih0DjspyGE5G5SjcNy1ZjyFArnh+4WMdfLAgYLrNKJ4zg+nHDfvsvkwu+APl23Rikdn0mz8EqtkiyLTE2lnBo/VD/PIICOcyp9CmpXVk27m2ND+suRL2YhWVTT93sOpi//+ycf/bK1VjGmNaeGy0Y8duPgzhx84++Uv7V5z7XHOxyU/mhnKe7Ra9ODAJQUu5rMjk4PW+P500wsXdTB+4cXFdKadzVZRpHNx4uJLpoeGFqKwjkeHw4cGi6g9zRuCqUx6hjvP33n7T6YnH3rX2xeRfyuxMjaCJ3Z8/8VTqcEypfNsanCgYGUwqIV0upBJN6SCOJ3YPzg+MASrKQhxeP8BlG5VradSmZlUumLZdYctMLEg+DxnNduuoTYnh0XlRLo7xwEZS+CbZfwlARATnaOYNWH26W/pVximYCeFo5qdzSYitxdzpqSrezSN983ngmbWb6A6i735SDUCXvdhfILsCfMvDIBdPYQC+dXAq0AJfGWYU6ANnlulRVeRaFuVlsEUoiQlVQwKnqVISzxpVmhpRaPqGfsj5CUKQwQeZcUUdPXQA+vQUVKd4Wg8io/Fub///Bc+fuTIW17xivu4+6Puylfrsx+88PWNd7z14btumwz96TiYiaOP3/yB8nC2GAZTjD187bWfev8H6tnsNBflMDp17bVP3PTBShA14tGqF83pXFWFT91y51c/evizd9zzzN331ocP5oW3/Y53NQ8dPIYCECrr89lcsHbVlZOuBdGC5EOhZ3PRHRe89m8+/fEvF8aPuENH7aGZwLvlNeedufHGFz7z7O71N9wzmHrQZd13vvMz99z16dtu7V191bGh9LEh61M33/HotTdOp92TA6lH3nXNo++6djpjl4VcHB755HvfVxJyaXQMU/r44GD3LW95/MYbnr/v3t5Vb73v4otWLrv8r7qr35mamM/Fn3z/DRtvffO9r38t0h50HnvvtahSH7zowk9/4P2bb3nz0f2XPHzNu3evvnpiIDWVsTeueMvpd15z//6Bjbe9/ZHrbyjTCpRevezKJ669bl5HlYw9bxS37rKa687hNyKV5KRbc2CF9bEj/jgnsGitkZ/7Cpk0UKv1iyTQ6ZhVSZbsY5IKWgCvMXx0aQ3VlLpozzGHzKfhe/ua5LA+sjoIHjlsyGs+QtR8SJEm8qJE7aBnntE5OKwwLdW8s2SRCmJunBRFK/J0YCTpj0ihE6CKQkEwZj3K8WFeyF0ahLxs4g4QMEekQRhaLeuBhzmAQGU9PToyOXrwZ1/+2teXl+vvfPufPfrIn2xt3K/FTZdc+PTJI2e/84270gPHffX0R+/5ly9+Pp+Li8PZO97whr/srJz9ox+evuGGOy64oDQ2/Oe97l9ubFz3e6884ri1sUMnHPn94uzZz37h2fse+Pr41Nlvf+fUdTfec8HFP1luPX3ffR/LDBbGsvfbQ8/cd+f/2F4/nhkAeZD8GeSdw/Gdl1zw159+/PtL9ZmsntasfnD0Ixde8Ogdt7/w9W+vXfPem177+o/fdsfPH3n447fd+tgtH/z7U7uf/ch97/+Pr/z9icLZ575UDrMnMvbfbW597p57bz3v/IL2H77hxrM/+MNn7vjw/QNDD6bTa29/+99ubn36zjsfuemmnyzMF3Jx581vPvuNr//FmVO9q9/6zF0f/h9r3UduvumW81/9x9XyP3/6U3e84XVnrnvvrx46c/q699zx2tf89fbWd/L56/7Pf98YPfjLT376z7vrN7/mdV8+euzsZ5+9/Y0Xvv/3XvWdk5O/3j2zlBs7fvEldc8v2fQmA5OfMOLWHEyW9U3WAGToSfhDMURLngl5tA94mmOURs8Sgo75SBvh+7QPZYougUhvZSiqpn5HFlujok3QuPtqXyMXIb2bi/UcfDYScwGb1WyOykD4oFf3/XoY1pEAwS4hcqGsIl8O+By4DEEVr5mEjMqCQBNknkJSRS+dJGVvjVCDpHqgEDgExSDlJRA2zZtInLVoIqvTHvirG/PF2eazYTMbzEbh9PDIkSj715/73LfarSce+NhffubpP+itTF956S1DF+/edevfPfvpm/dfUH/blb/41OMvfPdbMwdHbr34gvLBka9Pjv/D177yzJHD98KtDo78YXv5p1ubH2Vs4W1vuzdt3e/ws9/9wX9b27ri3/zb8ezw/3rmM913XnPbea/9k43Nnz/3bPMtV9z4+lfPXjbyF1u9nz3x6MnMANKP5RFKH6cV/8jgRX/7xEPfbZQnfH7cTVVz8YOp1FP33HP2888vXfW2E0F49mtf+0lr6T3/+feuecXvfrc4c/ZrX58dPXTH+W/4r0ur36s1nrr33t67332Ei+k4PinlF44e+2+fevLPVjrXvOI/PcDcv3344X94/LHK5Zdd+8rf+8enn3r25LHHbr35X779rS8cefAdv/Pvr33Ff/jUPXf/6tln3v2K3/12Mf/C175cuezgd8uF3jXvuvPAxR+zUn/10OlP3H3nB8979dfHJ174/e/9YGHxrsGhpw8f/uUXn78nnblz4MD/3Wq/8MzTky574OKLFrK5mtaz5i1OmZHJ1pgRLZIxt85Reos6E1SAc2prLr1fQbFvRC4pyS0ij9lUmyMop3QaVCQ5ZvmTVjGpZhe0oklBC91OXboNj8/7YiGQ+5rDMUqKOZCX9eoxkKJFL5A3m5Bnqgoo1lyAlB/M8dlAzIWgMwluEjIqRfu5oIZpelQuaEgmsPOakW6E8G6cSjQMeXWPNzzR1HLep2gY5kiBqbzAnl4j0vXhaCrOTo6O/tPXv7Zzz91v+Y//4bbUwB+vdf7huafuSO9vv/89P3/+M/eJ1DfKk89PHPmXzz1VvHT0+te++o/ma0vvvOqZj33krx89NXv1m28d2v+9lcVfPv/5r5YKP+l0dm+7/bYDB75ZLP7ZxuanH3zwM0eOnv3C8+vvfu/hjP3cvff9yze/8fXi1M0Xnn/mQ9f//MzWX621J+1UM/aXclETaZ+vHrQGf/aJh3/YmpvQ9JKm86bLDqcGn7z99hc++1zrqreVr7jin7/7+5XLDk1lw8PMro6N/vrZZx+95bYPvvL8io7OfvVrP93cuP3CN37MdWZGhjevu+575fIJKc5+5ctTYXhEiv/5+ed+uDj/iXvuBl5/8dgjpz98xzemJ1/4/HMb7732ntTgYe5ULj/0Pz/79ORw+NDtt/yvzz1z9vu/v3XDdTe+5tUPSvewcP98e/NzRw+vvvMdP6zX//vG5h8tLrznvFc/+eADZ3/w/S+cOPHY7bf94vHHX3juuWmlJhzKes0LA3pHh5odTNRJq6BwjCoVenmNWjtZbzItlw3qYwc3iTrRZlY6E+xM4GNdJguf9NaHVkOJPFotMiC6dcWaWiSDvg8DbBbt/NkcBA+ZNav6bNaHnkny2QBO7NehZCHIgxqBM2aCQxfR1oFgJGg34EKah0NguLQyAmqbkVoMvQWUdYAs4M2A1QO36aPaomsvBMr0Od0rUj3SSzmriNfFg8MfTaUms9lffO5zTz54/32uDYY+N3n8Z5967HDINm6+7uy3v/Sd2szpD11fvCw++43Pn4jkVFb/9+1e5fLRw8r55y8+88nD977vDef96Xbvxxuda89/1cN333n2x39cf/ObLv0//s1Xp/Nnv/bV79frL3zlK43Lr1y67E0b73rX108c+Zszm1+ceHDnhnc/c/etvziz0T4Y51MHMEFXcnE98h8cuuhnTz76o5XGBE+Vpb1y2dhHXnf+47ffdvYrX2m96cryoUNgaP297z4srcPcevSWD5795teXrrrq3gsv6V39th/PL/z844994q47PvT615305PeKM4988APvP+9Vv3rmqa+Mn3jfK/+vX3zi4z9aaB5VvDiam7v80Nt/59898qEPnv3y8+vvuQba+YCd2b3lpl984bkPD1z8tcLUP33y8R8053751CcbV195v3AeEM6P1lZ/8fSTD3/wA5WDB/9wYf7HvdWrf/d3vjg18esvPFc4NAqsf9KcP/upJ2ekOpFKVZU3k8mgFG16ikrgBBpOYlYn4Gh1s4HSW8oGR8WNWl6g7kYYwbPrzGkyt0ECSUubdbPSjmhI1hCsgS0ATrEEO6CWvARCB08S2GHQEftquWiO1M4HfLUsCklOHhqIBCC4JEWkTaUJnXPrET8XtYih+MD2ekjCluRwJo0TyORqcNJQzRNbEpVKM+RNH8Uma2i6PICb9xU0r+GZ11MKXJIjo+xAsrgwkp30vdbVV/3q+S9+aWbq7qEDvfdd8+vPfurb9dL1579i89Yb/uWPv/2Jj9x819Abd296zwvf/eqdqQuee/Dub+VPNt40dv15/+m7jcqfbndnxqIfdJf+9PHTt1zw2ic/ds8/PfWpxTe/Zfmqq84+++yTd981EQb//MwzxSB+7Lrrn/vIXR8duOirxYmz3/xC49KoEIuzn//0k9e9s5Lav+LLJUpG+Xhm/9899fiPFqtT7kDBGVgZzT7whtd96iN3IgPrvfWtJ7T6i7XVvzm9edslr7vfTf36E4/9w5ntw5lU8+DYT2q1Gc97+uiDgKzge1vXvOsvV9pH7Uze85645aazX/rSMSfzw1Lx7FNPtt5y5RErdebG64vDcfOyQ7989JEf1efuuuiCqdD7XmnmR8252y54w3cq+V9+8uN3XPKGPz29/aunnqhfedldAxf9tNP6+WOPnlT8iGP/4yOP/XB+/sbzXv3NSulXX/jcTa977Q2veuUflUovPPvZ9qFDk6mhpTBsStEEW6gYLNS/EDxwQ+uddWyXAE41BS3xoG0m2BF53KyrQ+rcecKLZK+x94KHmDsXihvIaNU90bk98riROlIiYJedzYWzWQ2rree8uVjNhRJ5G+pKANeMfGpBHlK0UNRAW+yYAH/uHNqQgSSqfI2NzpG30l+wzarEyOV8RMBhn7rvNjRmGG7IbWp3XnN4PJy+oUXdvIxHZyH0AR9dMRcdTg8Wo+B7hfwP5yrfnpn4k3b96Y/ecTJw7mf7N298x7eKx+5zLr7f3b/xvrf9aL44GbnPH7nn1LVvb4xGHz1wweM33/j/rCysvvMtp2+67m93139QLvxJs957x9V3X3jh144e+fnOzjHLmuD87zc3O5de/sR7rvviR+66/XWv6rz1sp80iwX8umHxN0vVx6++YklYm7FelvZyiEnIf1ybef6BOxsRfpez86axmuc89t53/+XS/M4177pv4OLqoewPaoXnT3zsi0c/+uP52QetgfuHLv7JbOXp22699bxXHU0d+LNm7Y8L+ceuf+8fTIwfHzqQt6wTgwf+v93dU2+/+qOvf/33jx35+fran9aqv3/s6Obbr7rjvFfND+f+32b9m4cf/OyHb/svpeIEs465mc/e++G/2egd55mbz/vPf31q41tT40cyg88/cN/jH7zxzje8rpbLffPYsS/e/7G7L7noidtv/Yve6oSSt55//mduvf2/FkuLQTh58cUtIZc5bwm+IuU8dIuTITYokyOpA2G0Tk4ri9LAJ+cV4ONNDJBxVezfNEfh2KZRuwa+ovc6blPxhtG5Ji0rujWP98mD5qkXTXYxMNjN7WFXy+lZws4soCAtC3xgh/ymGQFBRUVuHzvXYMfoI3wW2Pl97KgcAXb0x5L09xEkdeAyoKhrt+6BRcwGt+m58/S3G4KwMzdnBI8thkErGy3HtJSFWicv3XLoTUtG/9+PZx91DkyqTP3SsDwi7h08/7jY337ryElxYFIOVId5OaK3SfNZvzWWLUhrSljN0bgaeQXMhFxg/iyZL4zmqoGesNNzkb9wcHjCyaAGwkWh00sHc9VYHc1cWAntxRFVsi9ZCVibZ3oeW9VsbSSYFanZwJniA8sj3rzMzCurOxZWJP0dRz0XFjyW1+4JPtR52+UQyxPOYMlnzdGwlvWPDu2vw0wCNZ4axIXK3M2n6W/pFlBLeapsW8tRiHSqaGeQ5i4Nx2XhzrgZVGl5K3X0kgvp3kbivPnHsOZfIttHU/vLgUTnhDWYF0418E6kBycyqeXRkVoQHBsYqPh6fmR4irnH0qmip9oHD5ZdKJmcte0F5naUWkInPdRynCVgxOwmZw14Lgdb9BaxYQTvReykpHU+gR3IW9EmYfgjChvCgAv+gB3ldm5jD7vai4kdvsWg04gvopIlkcuGjVzYiAPzckyZVxT0oqIB2iJwY5gLJOSqhjo3cOZ8txo4ST1LkKGjTW1rygW01DFeTmpHksYpsfPZvHbmfbao3SXNln2+FIA8tuAnu4kFPF/fbwcBoqWDpSBcCCitxKVRu9B1QwcS28gBd9yAhbYZ47ROXdvzEWsG9kLIliKBWAzYfMAWY7kAZ9cOXSVwF7A9q+eREgR8PvaaWdQ97gImH1QWzyJW8zSR3PmYLcds0XdbPmujdNBuO8DdugvaqfuZephZithSyHAJugpJuD0fsoVYYILNBXYjRvrr1HwHH0npkcsGLu5kPsazolttYPopC89hGbcaQl1wLYF7wKhg4pkXdNTW6dmKKpWE5Faz0qp57pznAHREPcC1UIpiJuM5y2TxzEiUmiW7xDP3kbfU6KWFB74XlFqQfFGJluJtCrelnLZyWspdFu6ydBdxG1IsCIZ9ljyvdW4gfL/l6WUllz3Z9tSKpzraW9Fq2VNLUi0KuYgWJ8fsVRJXQX9R0xWbZM0ciTtQW9BQOPqxy6FcjHgrVPsaELNcOD8cNbNBI1Zkr2gj47MgL5RI2lAxmMU8KBmKXKpzk78FnyV549XAvHE3a3K0PuIh+rUqAjAZpIA5jRyGf8l3ljXDoC4DQRo/dwH8hWDFW9S6rf2W9js6QrscBEuhXoy8JdQlkQAWGOD5EKPoLmbdpchdDJ3l0G1Fbitw2oGzErIWJCpgq6Hohnw14J2QtyO+EvFOLFf2op2TLSAYcwAK+tsah+BZuO3YXYl5K2btyMEh2NjxxYrPV3x3xbNbuO3AWg4yrcBthXzZsNgP9AO25LtLAfr0sR3St0vaRtvGziA1Amf937tMv93BrbZwXS1ami/5bEnT88HkbGpKgusaZZZLfeUuKBvRlJmmsuqe1dBOQ9kNz170+bLmLQChVBtkKA8PrRXolh+AFYOLJg4kBzFEm+SgDTlD0i6JzBJPL3O7LdiKEisGLPDU0noZAxEEK2G44gcYETrckytKdSS1uFZbypb0gN2ylEsEnwdYFxVaOhbYzcOpyZr5gmTzypmXzoK0lpSDn9nSbN98NkAs5IJmrE0+p5oxiRxiPvSgVc1QzIcoM01+pt05go9TSbvX4mOdagVOy3Lo0JocsKPHN0+0oXjhSRmLKb6g+aJPOrEUkGYshfiI81OBsxiopQCo0TxbCSJ0lig8wjFECzShH2whdBdiGr9EdZbNeYg2wAFQAgHUuoHo+ZLaQK77Yj2QG6FCbEbeeqh6oepGqhvK1VB2Ne96rIc2cLuh2wvdbuT0QqcX0MY1zcy3bM1zetrp+VZHZ1YDtxMS3C0oorZXtLPiOx3fAZptbXe00/XcrmarHuzMQXTR+qxD04BhYnQCvurDuN2e52KfFc06mq14TtvDkNiLaJW7iCREYZxAm7ukiJIW8kuZWU5aYRE0klpo1YpgHY5w20Isk1ahJVkiOJRqSbEM7KRYQStYS9Cp2iAPJ+GZJYawWiBPOnQnYItCLSmx7HnLnm7TqQiyFSGStoXgSD/4suCUI3K5LLCDIuipBbjeIsRPikUF5vg8hy9b89xawBUVKc6Kz/YtxuFCNlwGfLFuIhWLvPkITkTMLSSdSJDSwK2MUaImbRBtLnQe+lcP+qkbqELFUDftPDHHyFt9SuBI6gJB+AYEIgEEzQtp9sNnF0NU1PQHjAtEmL8cBcth2AZ2YbCEfqAheMshBE8tRRISZVSKQatNhy+H1EJ+oBwrAUSOaOsGcg3AofXluic2tNz01WbgbQXedqgR6Gz6cjNQG1qsK76u+YbvbgQIhnYzdDd9tunxbU+g3dRsy3M3PGddW+t+Zi10upG7Gjqd0FkNwJm1qq2etnvaBZ3rPs4gcHKceUPxTcnXFVvXYo1mAl/zBWim8Ng6gFbuqokuWuka10PYQLANc/eIaQCdnHnNs3oSENtdzway5hCnw50VZneQsblOmznL3MXQolyAtq14CNHxPHDTUbJDffCNtIFAB/GryRmk0+Z2i1stQbLXgiJKgdbImFoWxpcFqJWGXZAnUZS0BTqcQJQeYlXpFc9f0XpF+ysQPPAKvfShvgARpDq4qzbuGQ8hUhux3rcU+UvZoJULF2Ofxh4QhGaxDS2GGR/hRyF5M1mh3xetBnWIvyaRZFrTORfAjoAzsUhUiSbwJVWTdB7aaJIw+otZSW2kcVGgRrShjcJWAPjCVgjXgP4pIi8CeXwpFq1YLsdiOSvRWQlFOxIrkWpHshNBwFQvktCzdQy8D+yIqg1PbHtyW6sdH+ElsWtabN/SoIRvBWw7dLcDZyt00O7go892PbHj8R2P7Sh3W9tb2trUmfXI6sVWL7J7od0NrG6Q6QXWRmADWZxkJ+LbkTwVqd1Q7mhxSosdX2wDxFACx3USTjDkrmsEcHR7yllTDmEEQQVSJJwugtTXd9YCZz10twK+Ze5tB5MBc8N3NjRmBWYCTRjEplYAHdMMP3wtlGuhhw6UvhuorvbWND2NnlF9moe4DdyML5IbWPNYF1LHMyvC7kioL4fmrULzpJE3Ra666nldrbue1/M0ouurNfSVR1uURqx7QU8HXT/s+WFXB6tB2AvDtQit3wm8VU9A4MHcZqQ3c8HucLRvOfYRwA78AbtFGl29lEAQySUYHwYbDojUG3aZZN+m/S0R7LXAKCBto4wtlMglaUsfuwTEZLshKQRS9JfiyyHyCYKshWQ2Ctph0Pb9lcBfCTVF4LVD4gx4rcQEWRvMRaoTeYiVWLcjtRojvG4M8lSiduvaqA6Jltjy5K5Wuwa4U4E+rb1T2gMZ2xhUn21HbCd2diIb7W7ETkX8VMBP+WIX6Ph8Vzs72t71ra0gvRFn1oettay1FltrkbWeRdibsbsVuTsx340FmDsVeacjdTqUp31xJpS7kdyKxGYATTUj7SeyCobg4xBRZ81nvZCtwdkDtxfxNfQjdyO2tyIHp93GmUMKuquQ7fpAELMCU0VuAe7I24793djfjvVmVm9k9SZ1vHWTUaz7ZgYizQios0aYCvroc8MciHcIfY8BRBjCBsiIgvVArwXBehiei7Uw3AjCrQCtv+nDK/wN7a97GvwhNnS4jgiitSACeWixfy8MuoHuaLi2WDWZDO5hK9I7cbCvFQftbLCSC1qxJg6INk0oBBhahaKjFWK88ZGy72WkwOgEwPFlkWwBT2ihbVSa+UbPiC1lCJMmDedI5papohGo46BhIAknb0OxsEMAtlQn1J0w7EQEXDvUq6HuhmqVUjG0lI2hRX2wSiGIM4OdaVUHzOXUalZ1Y9nLqrVYYWbjEUNptnyFQdoJ9Q5BoHcj71To7SDbC8VGzAHNZs7dytnbWXs35yJ2si7g2w4RYps6RgVDaztMb2Yz6yMgL93LZXpgLoewN3JsM8u2Yr6VFTux3I4EUMO1zOXkbuxtZOUGyAsJqXVExDdi2rIW8vWQ9yIG416LWS+i/HKN+s46+I4zG1FmExcNrK3I3g7tXUSQgAhx5Ruhux7iJCZ82Lfb84EvB77mowBPZOjo7PXXlEv6Ku2usFZ5uivTa569obkhWG8B4tDfRCqSjRFbcbQVhRthQBH4G4He8L0Nz1v31Jry1pQygkeat658I3hBV/tdz6eC1+SXLcXg3cgmVxVDJg3RheLuWw79dhysZP0W6Y0ihggyQEBAoG2FCRzcVF6o0TghQjia1jCX7G8Q7OviXqCPjcIsRjhUvSYFIE5lTthGru1zigA6LFcDSQCBMMr6dcfYBDZihyQtMHkbB3w91KqgMBJUFmS9DnhFP6s6Wb6alb1htYbIqY2cWo/lZix3s95uDqF3h/VO1tvKeZtZtZ0DDaqXY2s5dyPnbA47u6Pu9ggFKNzMomUbWb6ZFRsRPjrbsbUV29vD9iawG0mtDWd6JHsZKN/GCOtlHUCznuPrMSEIwpDnbUVyO1bb5opbWbmNWxpWhKDp4A7XTbuW42s51o3d1cjpRPZqZHXjTDdOd6PUajC4qg+YdmAjSG0GmQ0/sxUCQTLc9RjqiKNYJ4Jekv/2PAvJ3xp1kAi6HeF0hL2KkE7SgrYegGNpCp7qsIEuT61Lm0BUMH13TRKmm4EGfOs+PFp2leiHx7uS9bi7yl1Tx/AOlx0uVhGU/3kryl/1FKyZShnBlzhbRs4qUay4K7gZWgTliH3d4ag7EndHotVc0MkFcKtOrGFeK0Y8ICF9OYkxrrIdQJZEizBC8HaQ2JxK9k/UsU2W57Vjz1ih18nqbk6Dkg2kXLHsUohelvrrw95GzuuR3SDzkFQw+gLZ7hqyzpxG9bcWe2uRXM/qU2PZrZzGtMbg7Qx7mxAPZCdoCSwP2fd6zt8Y9nHm9VG1MaJWQntjWG6PwnHEqTH/1GiwM6p3R/XOCGiTZw6G+Gr3ULgW807krI2wzYNi56DcGLa74SBMcwvkjbKtEdHN4syiG7N1UGi0cCPMbMapreHU5nB6PZtey6Y3R9y1rL3ip9ZzbDV0VwMHp10SQ93A2YhIdXpIxeCJsdzJ7slbDCWWXZjpMJzE7eYEoFn00t0sQ3SQO2adbpju6AMr3gGQh+gEAxtZ8DTUU0Obgb2u0msqs0Enh9DyXo6vxHzFt9a8zJlRHrm+IQAAIABJREFUfyfndWSm46FETbVRKzALBTVStxVurQronNVh6Q3P7eEr60BPpbsivZw5sOKmVrAnR+HCTIAwsUotRUfwVYEskKH06QoQTEDTygvjbcNfi4s2Qqg21c5UPlMoTmqHOgbYobRHKQMF8cW+7UPDW4eGNw/mNsayiPWRqIfxy8GtdHdY93LeWlav5fz1XNCLNcwO1WJbs2XPbaEs8jm29GBtWd3JgjxK6nEsnSFL7dpIsDEWbY5F0JiHxgLM9a0RvTnibY/odUhIVp4a0ady3kMjwUO5AMKwiVwq658ai3bGwq2RYHssaiv7sSvGHrlsBNnPVixPDXs7MayKbcNJkW+N+Duj/iq8Jqcfunxka9jbHdMQGyT7pw7628NyPXTOjHhnxvzNnNgkEJH2OVsjaN1TlwYYrU7WXRvh3WF3a4x3w6FldtFGnE7SNUjgopfaOqiBZltDdVKbyOHCzKkcUq4hCM9WbG1Gme0RyCGqv8Gdg/4aihttb4/6bc9CwbuVEz1Uuyq97iEpdDe0uyoyHYGvZBd5BYrTWC3SalZmxXfm7Et6MUNp3PZwAzDKTEfuh8IhfVwN0y11YHcMBWmqzQ5shawrUm1noKcybTYIR8aBnRg+gPOnd8i7+SI0LHCWRLrrQ3LSPSQnZlavQa5QKbMhJA9dnllIXbybFVsRa6YuwkbUFqvATrEOs0nPGOtymDLyY1iqAogQQpwBApG8vOmgWJaiQyuCwtS2ImHOrL+IlhZtX6JdJvLMAg2AMasN+wDc+lh2bTTqjYTd4WA156/Cs5Azoc16SZLeg2LFyJ8ou6KVVXilNov4AUch2QmJNjBHRWUo0FI/EpSBZek8a1m1E6vNgEH8QcZ6TnUCd0mmWzINGTiV1Y+MRkjAkW89NOw/dvnw1rBaz8nTlw1vjgRQslMH4xU8KZlGVt4RqVWRwuPejPiKSHVQXebUqUNR24NQcYjZKVhY4Dw05kNa1jxrO0YW79CCCIYqsAmFYdkJLATsbPug3hj1Wn4GVG1k7fUgjYrh9AjbgN4EFoZ/UQ49dGVufUQ27ItWPDI4xGNjatvPbOr0wyMKfteVQ1Cy7Zhcez0SXd/dGdYPXxrvYF4F8GUOWUJdfDrim8KGxqBq3jDriD0aA46Sc1lkTPXNO1TJumjbPLWm0tuBhZSuIwab9kVLamA1sABxmw/hd4HjNWHvhFQW9HwXtQjkk6ZrTrd5eokNgfutYTgG3x4OFlhqHV6EfA6ZLohHHY3KxnNa9sCStX8dxXtWtFhqyRnsSpgsg5KtMGR+vGsUrqcEyOtJ0YXaCRf70EqkgnqxFfAEIVS02txJyl5PJa80EGYl3PDn8TatbppUyiyX7ls/ONwbjVdH/M6wbmcVLUnExjdjZO6KFvcNQP0OEjtajneQn1GqF1Kqt2I2rux1aBHVd5MtyLco5QpFz+Swq9rpxbRl0XMWZIY81Mecc85kw3ZmaE2xR8fiFUxQ1HEjXkOkWqHYPBi1NByHP3R5Dg992dlPRhlD2Ae3h1VLpTZy8Guk5Lxu718P3e1YPDwabGqnwwY3fWc3i6xOIgfazaGWRPKO8pDvHvQ34cXDcnNEmlzK2R1WDwGmwNoNMqdjpOrOdhZ2YGNinLo8C1Fc4gPYsgnfxBacTdsPx/IR+IDIbEjUv4oWazyOihJIwYMoQ0ehiipVZdZletdzHsJPCFDVql2UOFohbd+K/FWN1MJbRWkZ6Y0YW/RuNkDK37KHtjx3B3MJALGhFZnCDa8ENq1Le/a6ZhsKd8IfgjPQMiQSfPw0uW6WxE4dzG5Qsst7WW8BOVwoYVBbo1HDHpwHf1nkJ2or1hiRtju45A4usEGkyyvKWXRSyPqRz635HlWyQE0ANUwbuYasTiCfcyiEWeoDedKmlha9IXuQebnqe6gk2lq1aMVOthGkdnIZ8JFO0cLqChWFat/aWLY7Gq2OopjV7ZzXyiqzMGEUK5akXjH6wmzkydtJnAI1AW0MuPnoJJwlzOFjsmUloKV5iB8tyksHP3VnNGqKTF1mlsExGTGqa6iR3Aro2Z0aDlDeL4nU1qG4dzBsZb2G5zQxYFdduo7bi8QGrDnmO2N+W2UW+QAypM1hpKFsNSu6I2r7smhzRGOiU/4Ov47E9rAHGdg0BSMCGR50ERXG7qGo5Ts7l8Xro7o3LM5cEZ8ZC3oy1eUDqBOB3aaX6XrWBiWgopuTTTFEWjKKm2Sns/LR0fChnA9t3vTl6eHo8csOIvteEWx3OHt6dPiRQyM7sd8T7rbPd3y2IdKPIIsIxCnPOQWd4846vgr93ZHs1nAWdd9GFHU8kKchG49dfilydijNqSwuEWwqUOtuRt5azls/GDW1XUPhmfU3h8MuciYrtcqcFdcG6yhaKd+NvRbKAugZEmszwC0MUCB3rxiFca2PhBj4RZGBM6wj+caEQXqdkzXrEowj6rO25y6i2gho0Q7VwxpaKWCsPQmp4wCuw21UJ1SgSLdDlSkx11Mc9SkOWfVR8GmQRyWF9jq+oqWTQCU+i9pxJZG6SK1F3j4Ah+iM+CvDupXzlrNqOUbQemwrK0wrW7Q2K9CumPLTvEt1E6nDxyXtIJaD/vvQFr2LJOzgIMhguvTCil5rtpBOjgSLIV/KebPaLovMyki0fjC3rMS8BdMMHrl8jNboQ1609s9qa/OqyxeGwyl7aDGr65r+P6VOzqyPIE+P5M6l0fpI0OCplZxajvgCZOyKHObGgrIgzBtjIWQSYeaPOHXFyNqIX2dDuDFMA0C8mvMevuqyed+p2pdsjHlIBNd0Zjdmj43qh4cVGXTonr4s2xvxG55VtC7ZuXx491C8FjhdbUNLtkbD9WyA+Y2pvBL6mNzLWnXjcMF1ur73+OUHHz00fCbnn0YZoYm2MwF/OEerNlDEnVhv58KO7y1KXrWsBYlsOIdOO6A37jjnVi7GKHY46ETdHfdyYYP+hwO7ErK8m2rGejkOcMW2Ej1fr4XBzsEcnlvNGliQ9pLndGDfubAdehsHc6ffegX9/yxueuKSN65fmoOP1Z0hDN9a1msJa2ckRGFXTl8MHVmUTi8bLIInX62HfhfJnFY9j4CDCyGlI7UjnQNzNr0pkRaVvR6jdzyeoPUUDe/yejgKla+mZequr4hCrTq0RoFKQq4FxNx66O3rjPoJc4nUtcBcRITBcNsEHKd+LIFgooK0/Ebvo9hySCa7TK/2E8NNrNaQZxwWzog5BPLgqt1hf8Fji7FaGgnnYq+BpO1NB2uRbqA+HxtdkHxzJLdzaHQpkIcvfM2pd765feVw82C8fMVYNevnWWYBBc2lI0tmta+T05BMXAJszbLBVo7emNV9u3d5roESAW1WHb3k9cB6401jC7Fs+nz9spEKTy/H3s6Vh9BvYNqgABqL1i8f3nzT8OqY7oSsFzHY9w5SscBCSr5C73z5AqqTNw0vQBK8TMOz10b1I28e646GVWEXrNScEg3zF9GdsZHO6Gg7G6/k4ppjLTJ7M+uvaw5/f2ws3IE5ssFVaAwEeASlUtSkfyDoNLQ3bacKrrOYjesYtksPFjPpUibVzcXrw9mWQg4ULPqqxKy5SBdir/6m0WLWm/TcCSczF+r5wF9AvpWNWubN4epIRCtZ+LEjcSvQoK2Ti6rcPnHxG1ugMBcuBGKOZTAQ66MhPIqyyej/Z+u9v+Sqrn1f/QPvlzvue+eee45tkoRSd1fVzjnvXdXdSkhkTDAmY0CABBJBCEkoopxanbtyztW5WxKIJJIEBgQCEWwDDtiYjFDXm3NVC/u+8caYY41Vu0vVXbU/+zvnd661S+wOal6voyQWuFta5vYYACuU8mC/lF5J6JNweaOXJ90+DjxsoLPRf8Hesq8XsjxkdhFb8WQZkAVGwXn0kIYL8goT7DkLMAH+wL324LoRMA25SJhxyJY6TOEgihyLOzIUFheddLbD4CBggn1djQVRgWgoH8GRgbOC+ylwaZXG5SnIp6T4a9RzuPINuVVCZerCpQj2gCHvNuVdlrxBYl7f9ET9ucNHVyxfT/k6bbtDVXtt+9GLLtzCUfWx6rliMnH9slW+uUdW3nd2fOinSj66dNETzXO6HEBEO6gK+8ANQdIRA0+zTYllreeGcy8/unyHRj0l+T8JH6y/fuzk1rWbVGYDwLSsrXuRt1mktkj0H/Zt/zbWm7522R4L/hJpE+//w95t9bHiM8tv3iP7ekw27AoDBjNg8WFPOWSw24Tm9K+X1Cup7zO9B0LqRnoOfCDdjrSZ922zpMKtN/6pv7P+7MS50drUUOWnTOpcIVOvlT7atvGgJqCXl1moPpOm0I+WFgRY7LL4Q6a4jW3ao3In1j1WHxucKhemDk+cKxfqterXsYE/7NkZWbJwbdOcrUygA+Dz3N2KWPjNr6dGyueOjf10ZLD+ytGpY+NTLzwDv/fUto0dnr5L4R659ILSDVd+H+l+98nHwq59SBJ7DKPT0PcI/KqLLhi+6YYfo33P3HX7fo3fLVB9rgonayc1v8fgdwbm7hP9p9c/euqJRzb55neoUq+hdSlSlyh0cnyfiAHY9fA0FD+NJWAYe3FRLjAgUFFcJmGwDy9Ctcr0sWBTuD6B7xO4Pp6FsV/iIfB1UDsZXKKQ+LAsRBVxRoclHTR5klXZfWSz2r+wg/ylNbItbhbqaIwN/s5jh8vwKqn/iKXAVdHG+oFCsBMpUDuww/sVbq8ubleF/SFnNdX0ws6t9T9/emzTUyvnzN5vOn2tCzYzzNOS8Ie9O+qTg6+sXbVRDKyh5u1x9c8S4foH7z67bg35H1R8e3Shy5FBnvdruGvhkKc/+8Dd9WPjqWsWrw9c+khg1smn1/702rPnTp/I33f7HbMv3LUguLvVXcv5D13WNnX86A/V3IpZvzoQNCKXL354zsUfpaP1P50u3X3j+paLw+1qtE0+pDZ3av5eR+jylLX03AOXtdZPvFB/7diTgm8DO79vgbnX5J7SmNe2rjt74nj91eNvP72lY/GCrqWLe5ctHH/4/vrvXztbSK33z9vJ+/otMWoLXdy8sEpFLOGQzvZCNRlSn6Ln7bGVT/o66iePn963Y9/CYOGWG0eW3/3ZoQM/vfTc2RefL932mw3gE10T4pH5s1N33lz/7MN/vHR09MnVL25/6tXtG9/cteWLaN9Lj67YLPj2GsJ9v/pfxx74Xf3tEx/39xwylC1MILP0si7HfHTOzI20/+xwrX7s6H5V2e5rBqr2cdQe3o+CotCPX/S/ux31x2rhk0RkXfPcPQrmZSgBe2U+AhWkKPRD3mQhgbIIH8GuC6UOdA6X5mISHQV7JLKNfQ99kIu5BnZ8AzsADuStX2Dx4fkNGY3dGFDbaYcMCS7Q/WTX4X7IlRoyd0jnO1ShA6pUhe+A2h+KUJQxFsaDCibfA7jkReM/IUc6VA5HpWF+WdJYgaqO6hT9aH5lep8uHtSVQyHv/qa5R/fvrn/39di6dQ+1BAYWX77WR63j2Pf2ba8fP9qx2NsqBXaKgfSy1idaZnYuaf/z5MTZjz/M3HvXHXN+td1j9jjUPpM+6MrbNflpw/pxaPDtzU/tlahwm3LA5tdQs9/t3Fn/56cv93WsVpWnPG+DaqyXpW+r2W9Hcuuo2bs1usMSDzjaGtb3STld//LT3AN3rG2+5JDF9NiBTq2p36X6W6XdBrdJEzuvu67++zfqrxzf5tkAfXersVVsOrQ0+NnYUP3906X7H7j30jnbFWmzxD049+LkHTfV33n9h7HKUzKzW2N6LCjtW6KyLyL4erEIxg8nEtQ3c82bTenTTPTc6y+NPfLgfRf/YrcubuKpFXNmHd+8sf7mm1+PDG+1tMeaZ0YWOw/Pu3jgzlvqP37zfqV488yLN2jyBoHeSL7Jbzvb3OMpXY60evavnn94Rf3Ue++GBzYr/FqovdpDj8+b/ZQqfP3qC/Wx4d4FbesuuCRteUnDgkprn0jtNVh48Sdm/yp5yw1Tf/r0+5dfmnzovhVzLsgs9boVf1imMrqUUqWeQCCj6BGGD3N8QpXBnvdw4KNB6gIRgYrgBgsmIjBRngkLZPlR5MCkI2ccPcCzRNu4KEAsoSLCGFPEuCLFFQWx6zSVDkMiSZY+gOrFksJOPNhYNIPaWZU6Zf4QWTw9SPaIHmgs4UuYPUHJDihAJ4fLawpP9oOwZA0NJbBL9B+S/J0m+hV4wQOmcV/TvGc69tfr9cmDB1fS3AZBf2j2/Ne2b6mffPHQVYt2WMLjc3/V7yjxkHpQozfIXGnFg9+9+/anR0Y3LTTu9//yQLvQ0SY8rTFPm2b1d/fVn3kOTvw+3gfnOOJJa1tm7V3sfnJ06Ie//3ls85bfBdi1qvnCunU/jlf3B5XN1KxwmwbFwMBCd4Vvzoe1dP2bL5L33/mob2ZPSB4IgerPOaDO7XIYyMLrdXXL4qX1t05NvfTyNi90IOR2etLv/uv/qt13y0+n3jiVzWxqbV/LK93B1t2qvFkXonfeVH//za/Gq0/KzDZ4+7jY1ZQ22YwuxDUxZmkRQwEvsoXzrdfFt3o7pn5/4vj2zY8H5m8X4Soy1wRawtdf/8X4eP21V7O33fwU39Th8Y8zczOrHpz65usPhweX+1qe1jT8glvavzvQsts/B3zVQKv66NyLDj+4curE2+9GoweuXrLRUh7zN3cvWfhFrfjDUKnrsgWrZ16U99oKmr1v1tyUYaBYBKWN3Ny+xc4fo33fv3ai/qdPPx8ubrGlbVJTP/zBtpCWmbwuxxgupxhxVkzwUlqWoyJ2IgdEKiIxMZGJChxgFxXYKEEqKgkR4AwTLjBHh3GPBRwE7NiIQrCTecROlRKKOqPLVDsNFfA6pPGNoo1YCvYQmHBZ6lDExkhWwHjcDQtSR/A6QDgDRTyoNnRR6FDOr1U0bASunwa6ZQoK9kMqdcgAh6V0WOZqln2+Y1/9639O7t513SWXPCYoxzdv/uHo+P7LFz7aNKvDkqMhc8CQumRf9jJvk8w8zAbeScbrf/vs5f1bHpHnrgdBujK4hp3/pKJ8M3b4i2h8E0tFbHB/TQkP8q+0onlW4p5bvz/z3ufPPfewpm+/4oqfXnz+mdX3r5r1X2FXyrbbA7YcXxpa3nLxmeF8/advs48+tF6i+xfYkXa1N8hE2qXkEveAa8Lrd958W/3jP06d/P06VdvIUbGF1lZqZuWuG757/cU/VktPmtaKZl/sssv22vrTQa3w8D31M+98OV57QmZ36ALwnQxKeVeKC5iMkqaUMoW0p+1W2C2O/nZk4NxHZyY2rH+cY2JXX969ZMF9c2ZFbrzhm5ePf5yO7Qsaa/yX7HXY1czc/uV31b/68uNycY2i9C9aGLbshGEWgk5EYSNQOHrKAxf/19D999ffPfNJbWj7ZQvvmj8nfv2vv6wU6yPVrQq3CWp/1yjY9oDPH6UBBR7OUf9id9XcXx1Zec+nsWjPLXe+k8v/9Mar1RV3r5x7QbTViMMlxNM5TU3JQJua4PgUz2Vw2w4dVvwRlcLNDSBjEg9URUQ+cn4jY1jiBjCrNvIpbmcke2SYARmPh2UxKksxTYmr2oxuQ+0ylC6w9AbUH+heET4IpAdokyAO4XYB3Gt0kGgY7gxQhIMKoga84gjMAbiq0EUay7g+oTA9uLGC+FkZ7BUPGhN29EOO+WDzvGc7O+pnz1Z2bF960UUTGzdCFkvefstt/8//iC9s7ZLZqKXEbKVHDkRC2l5TWRloSt156xcvP/f9qdcHH7r9AXbW3iXWFldJ33lr/dTpnoWL9qlKl8SmLDlhyWDTnjaExxTuRE9H/W9/eTnc91rH3r+UMo80z+oPajGdj2psIqj3tBuruPkfTVbr3345sPzem3/5y5UzL1zXdPHGlouemn/B+vmXPDT7ktsumblx8TJIXvXXT+xZuBDMY2KBvVeYt9sR/lBKnvvsD4n77r3pF7/oaA3tC7mrRF9ixZ31P3743bHDG0xtOyRoU+jVqLQl5S01a4pJlYEoBjWoSbZY2ul4/Mf3TkfvufeOS2dvMc27L7n47osueLe7s/7Jh5OrVzzhn33AE3qWmvf7Z3bfe2d96uz7Q9WbLvjF0xK/s7l519w5UUnsZpp7FTqxyF4x58LqihVTn3z2ViZ346xZj+n6Dy+9+H2ttCdorvHN6Q0amTaryzc3I3FlW4fav8eQtonUU7z/82jPKzt3Xvkfvyo/sb7+5z+difWt9M3pCVoRVYmJQkKWE6oEkhbn2CTPpjg6IVPAHERUYWI/Z0+ybbZRtIVFHpMsWFoe++dk7w/TL6OZwD22ihRRpKimxDTAztQAux5T6TbFLh0vhU4NFypQ7XARVuwi5HWpfCfpdzc6yZ3kp2SZX+rUJBi74INW8Z+TBTHcegQfSq/K9KlUn0r3Qa2jMlHX6PJAIeY919NV/+nsaMf+npUPQJ3Ufcetq1hfz4JQwrFisnAwMD9qCD0ydgT7Wu39rfZqunly3aP1j975cqLUdeNlN8z6z+3L2v9+eOyD/r4HZ150UFX6ZK4QtFKW2qcJvW3OBl1K3nfXX48/N/X3z96r5bYt9jbw/qijVUPWANOU8ozOkLZa8f1hNFc/+91LkdjYI4+/snbNq6sfeP2he48vv/2F++58/uGVz6xd98Ke/VPvnp56+ZV9ixetb2nOLnByi8zHmy6M3nLtd8ePff/KS4fXPr496DxINd1FzTlw+w31M6e/OjK50bD26HqvrfRqTNwUE7qYMYSCI2Z1Jm2wewT/05b+Tn//uXdOnezq3bt0WefSpeU7bj95YO+Pk5MTTz25XmL3OnLyytaDbcoKek505fL6N//49Nnxp69Y3HP5wtyVi49ef+1zN17bK1G7/LMH2o2Hm2dWV6+q//Hz4+F47933fVipfpBJ71u2eLV/XuyyNtxtQM+JS76hoBbl/V1UM2C3+tKLhpb/rv7MZPX+lbddMr/39ru+Onni25df2H/FsicDgQHVyhpOVJJxBxRPxXkqxQeSTEtC9EVUHxpz3D7NDEz7Cf5no4Db9UQW9/OJZKcjIQ+bLLgYyA/gwowSUdWoZszotY0eC9dke02pxwCM+C6NR27ARiBMUrcqd6kAn9BNNqF0koZIpwpg8bhjwADm5B4cIRDcbg2P92hcHzCnQVAQUZ2JO2K/IXVYxmM8/XJvV/3bf352/Pl/vvH6l6+++Fi7d/PMCwaWLBiQpYymRBW+V/CHdQ5kcsBVo4tDj9Hzt7nqx7Ge+udnXo923jT3wv23Xl9/76397e5Wgek19Zzn9LMgLVA/ST2usSdkP6QJQzs2/XTu61cyA7+Zf3HXklCfIQ63uVmZy4asrpC2Qm76w2Cy/t1Xf33plfqrJ+onT9aHKvVByE1lnBw9ClXdN88cq//lr1OvvLrRNLdj/5NOB9U9CvVQ86zOq5ee7O/+aqR6qvfgS/u3vRnrfCcfq3/80TeTh9dy8k5eGrDUqCWl4O/XIPtQGYvLm2xK53bzLTsc471opH7mo/rLL39frfxQztdPvFb/5KNvRgafMtU7Z15woM3cZ/E7VHqNTMcfWVH/9u/ff/DWF+Plf5Si9aFM/chIPRM59ttrcPdKUHlw/sXFVSun3j79xTMvffXiq/W/f/3MU5uW/cf/3LfA3aUw+SVuNzcvJrfEhJaI6A+j8+M2Bpr/FI+80Xnotl9efPP/uuC22fNy65/86bNPT4XD98yad1Cyc+7CqKLj6hHYVdGf4lpSzPwY1zQgNvfxLf24LblxJwCDG5vPW1TETkKda+wtxW3MIjO9sRSSryxGFDWiaDHVnBH2rAHX6LeVPkvqNcUeg+/RBbhEenWpR5dh7NOwI9+jSr1kUR9HsuUEJvDMLl3s1sQeXew1pF5dxF0nutBnCH0aP6CzEGGNHlDphM31a3S/KYcXtK5i/M91Hqif/eHlavFouL/+9d+Pd+2/j2rZKDIxx46qYjZo9itcNqjDOQPBGHCVgUXuw75Z4Zuu+f7k8X++8fIr/Z2nkgOfllMP+ecetPWwrecdd4AGLdH6dLHT0reb2gqRfb7/UL3+/V9eORp78I6VgdnpJaF+xpfVpEzQPOSpK5SmjycK9e++HD/Y0X/rnZXbbq/deP34TdeP3XDd0K+vq9zy29x99+fXPH7uzAf1t9/aZNvdnnuQbgnLbHKRt8OSH+KoOylfbPnd9VOv1z87/fFI/vmBjvpHH509+twO1emUjQFVAtMX07mERTbXCFRS5fJBdQfbtEFmPoiHz50+9V7foeo9tx9e8bvSvXc8u37N1HNHfl/ODz7+8NOuuk2iID+u9s/vB1k6+9Vnb7zYv/y3Y2vvn1x11/gDdxx/4K78QqcbPtsF5iOBOcWVK6be+eBMdfy5jr7v3nr/L2OTO5cselwI7A9q4VZtwGDjFtsP2GlsdqG7ZvbFmSuXnTv+IliQxPU3Tq5+vLLy4aNQbX/7zfdvvf2k6W3jzLizKK7boGRJqPMkX5JvTvMtMbYpzLUMYKOY6udpHAWaeFj2fJLFZErKO9w0jxuYIUjbD+9lEYUo+BJVjavGjFjQinrGgKX0mYAOkMT1AjSm2GcCRnKfrgxochhGA+ZCv843og+3Qgm4J0oTehBHEbSkT4NXwMmALgzofNjgBnCrLRMBdHQ6agthR+ttD67iqGeh8KrXE1s23aiKHzx7pP7JmYnN61Y2z+50DHhOzNNwI5OrJODVJH+X2JxYYO6xxFWc7/DGJ+ofv1//x1/rb70evvW6DQrd5WoxU43yUtEK5hy7Q2K7PHt10/zS8nvfL2XfG6/Uv/3Lx8Xog8zcQ54eVYWYyEUNtafdeVBu+vBwof7T14fuX/7rX13w6Lz5G5vnrZ954YaZF2xumvPInNm3z75085WXn3v7jam339ga8vbqSiZk4y0IlhK9YvFTnvWAJpeffKz+0anPXhy/p1VZe92y+pkz34/eGuZVAAAgAElEQVQe3iPavZKeUOSI4I9qUIbTMU2MKmJEZrMhbZfoe0qm3o0c+und1ysr7779F//jsbkXPDzrl8sv/dXImkem/vLpuQ9OhW++dpvMJNu9R5rmDNx7V/2Hf743nL3y0v98WJy7av4v11z0n4d43z7fnC7BF2kz19JNxeXL6+999GJ/8n7Dm3h6T/3Tv3ySSmwPWpt0fq/Bd1p81JVjltgh+bsdZeVF/31y59Zvnz/2SX/fd+l0fWjwu1rl42L2q7fe/P70B6NrN61pkTpkN2W6fSydt5S42BLl5qUkf5z1xdgAuI0wx4TJ/U1hvNdk+g4VqI7w3hSRiwhcmIcgN6mQNnIvRwGduAFCQPLi4GTjrhVzdXCCYVvuN/k+g+szYBT6TcyJ/QZgh+T14yZ9EDCysxKsEACncD0y26ei+AF8BEQJpQ7oVDlIr5AlIwYLl3sENM9gUyEd4D5gag9z1HO9HfWpqbGuQ4suvXTXdb/+7IXnfnznZPzOm1fMn7nfVmKLg+BdOnl/HByAHOhh5oZNNr7E26Byazzz1f5uKOffzifubLpop4Nr5HFdTopKWjKjuhZvD62nm7cZ6j+fOXJky8YHDPnPrxz76s2XxjasXtk8M7ekLWnpuJTZ5vyOmX1mJFX/4QvIYusMObFscTxkwRWVcNRkm9O3oHVTyN5943X1j96bOvny1pCzTYA3JfeITJeh7jD1hwRuaO2a+qd/+PbtE/0P3L5k/oXbbr0B1A6w29hEH/TTaUXMaUwWPgFwGwqf0tUwaIPG7lED24LSu9GD5069/NzmR3ZabG9IjSzy1rLNd8+79N1ceuqrv45vfHybRA9Y+sZAS3LlA/Wz3/xxrLg2KO5pk3s9OWxIlZCVkvm4zPbq/GPzZ1WW3zf11runy8O3S8pKy/18ZKL+5pvv9BxazbSsk6iDbcYegTooMwdVbhM9vyNofnlk+LU92+FdJK++In1Ze/jKJXuvuTz92Or653/52+jhtbyxxS/GVCsh8FmFj3BNUbE5LvvCdHOSYVIcF2YCUQ7vb4rzbJzn4gIXg4nIR3k2wkEwYRJR0tgb4CgoEOFqBy5TipTStZyhz4jZRtTWYo5KdlYKA8Y0WAO6OGBKA7rUr8h9itgrQ63WOM4jVQreodSNi/24uAvkQS1PgkMQwcPKVFhlYgYX1dl+NQBSB/Z2wNT6gu79/vlHOvbWp86Nd3f+1kc9JCl9N9907r3f199+peOahQ/6Zu1x5W4PzIGYceS0RsXF5gG5uc/mDy307mmZ33vv3T98cOrA9Ves4uZ1hJRuDew6VdDMMCPGHbs3ZC+/6L/f3rfrnyde67r26usuuiD/2Kr6nz/56oWx7YusjYwvvaB1wNC7XfMeataZkUz97N8Tq+4B+ekP6n0aHbe4iEofEnzdIXO9pWxaumDqvTfrb766c0HrFo49yDMJx4gsbFvDc12/vv6Ticmv3z01tOaRG5sufdBVu5bfUT996scjz2yluKRpFS0pJ/nKGlXW2IzMwSeeUNiEJexSfRs97u2BPfU3jr26Z8MGds5Bne625Z6F7gP+ee/mE+e+/vP41jU7Vahn5A1Nc9MPLAe7/clQ9nFh3iFXgNOUVqQky6Q5Oq+JCUdbedF/Ta5+eOqDD9/J5jcsW3YnRfVec90/x8brb73x8s6tD4uBTbbS4TkHdGWfKq669MLn16yqvzCRuOmau/77P7bRTdsCl27i5t877+IHVeGHM2fOvn4i/ps7NgaEbk4qG0ZaoKPc/AQkK3CEjD/L8HlOTLB0gqeTPJcS+KTApgQO5jEIjouyLLndjokJACKXkNgklCUKn9GkrKGUbKPsObWgOyPuGDFbi1gyANensRAwAf7CwJwhhQ05AklWE/tV0DAe9+iC1JFbknCnjcKTm5TEPiJ+uJdLR/J6yb1PA3IgrMLow42yMgV+JeKYnYb2kL/5ue4D9fq5yQP7ltP0U5q50bZeP7C9/u4r9bdf2HNV6wNNF0HtlVvohQVfQmzOGVQndUksKG7kWp7U+C/Gh9/LJm+88D/3L9D36lTMhuKDjgtSWrfLl112z3/938nrr6wfP1ZZfu9qn29r0NuxeOFnxXT9gxOn+vctn3nBPlXILmyPLWp7mJn30Vim/v1nqQdv3cI3RV0pZlAZm0lbTAwVSNvZqu+6ekn93RNTJ17as6h9lw5/UluPil+t3LlsyYeFfP3vX764Y+fDfv+2ttCTQT2x4nf1D9//bnBwC8dVlyyqhdS82DxmsqM6O2yKZZAoRx5aYu/TAxtd7mTf7qn3X39px7p1zNzk0mByUXCfKa5smXm6kqh/8dHk2vufFptjjrZDoDIP3Ff/+m8fV5OPcrP7F+rJkJ61tKQoZBQhbUrVyxc8dNH/PrL6ofoHZ34f6d9x1bLVirg6ECjcesvXI4P1D95+adfWlYxvj20nLrvsaZF9bM7MzzPhj/r3b9fYHeDuPTkeFCOt8haZ2uhoJzo7zr37zgc9vTsV/aAPLhi9akppxZ8w2KSt5DWlKigVQS6rSkGTCoqcV6ScLOEoyVkZ5jI8zMBDRcqrck6T85qU1+W8IRcNpWApFUuruFbNtWckXT3h6HFbjdl4wwEUZHjbgSPFbCVqqjETCiwlpssRVQgrgBoTVtmIJkCRBKktYSpJS02AWFoqWMioIcfgdUwJb5PR+bjOJkwmrtMRjeoG/hw5amkDtvnQvEuf6dg9NXVuYse2R33+xOVXbTe0bQutj/P99Y9O/mMk3X31gieaZ/VqbBzAZeZkDV9lgRIPCduYOceeePin154v333LSt+srlb1kOpLO1LJ09OqkrFt/H5JhftzOf15on+vY+7Q9M729rUsG7/ztz++f+Kb146mbrp6zfxZvYY2ELSfEJr/UI5O/eNMacVvt1IXp4NCMSjkbCrvMpkgn1hobLeYA9cumjp9ErB72rMOOsaAbewX6C0yd7q/q/7RmY+Tqb6lV2zjhN4FbVvhg7rzlqkP3vtudHA9F4i32eWgUtZ8Ezo7KdNHLXHUFComU2uX9yvNT4fkD9L95947eWTT4+tEf3dI2ysGtvO+0p03fHVs8KfXRit3XL5fax66csF+Tcgsv2vqm798NJK9r+VXG+V5+1T/HmY+XPNpV+3gW6Dq3Sa1jD1499TJ196O9O5Y5G0PwhtXnhK40n2/++bE8fqpk/E7frti5qyB9oXbBa56y43145PFe3+zofmSZEiLW3Q2xKVb5U6D2wW28tYb6++/Uz/xav9li7tpqqqpgyZAw+QcMeWpRVMbUY1RzRi29EFLrRgQSlmHABDVsqaVNBWiCBNDLZtKCX4KCofMiUVDKppS2ZTLllq1tRkpz0x5Rtoz0+Acg0rCleKOHLeluK2AgANSCVONG0pUEyMaR5hjsOFuqRlHz3pmLmhBwCTl6kBwOmikg1rGVTOenPXEjCumHSFp89k2yOMy2OlMa3Az6z/esav+7RfHd2xe0zS317EiSxc8ZXIHr13w5WC0fuqFT2NdqWsWxT11aIGdEJui/NzJK51uaW7xqtb6sbEP+ju2Cv6ednPAEwuLzLwrpTQuIQuFttC25jl/inafO/l84pqlT1G+4hVXZi9bto3j1gv0yY4d9Q9/Xx8v97ZZe1j/AfwPNnyfV2P1v50++vjdOwMX5Ty+2iakzKZCkM7YdGaRtl2nOq9ur59+vX7ypQ1QQbd5UYBP5v60f2f9k/f/NjLUsXDJeh89fPlVuYUL9xtS7NdX1d86cW5scAPr3y8Gsg4/6kmHDfE5S57UuZoaKKpNJZPukn372/VP0+Gp488f27xumynss4ToEu/5lXdOjWS/f3nsuTV37ZZm9ltUYYG50Tcze9+t9S//9Ndj1Z6bFiZvv7x821WDt1139N5bn7vnlki7nlzq7lD9I3ffXH/txc+rue4l3k5wY0uXgAHaJLO15XefO/37+ivPjdx5x1Y6sIcN/K2S/emFsfhl1gGpZXiJm9L8OZsptsqZkNZpK7tazXNHh+sfvHVqy7qUqeYloaCweYMteFLSFnKqOKIZY4Y5ZACOBDt9GruSrpZVraRq8LCkA2cyMFfUpYIm5FU+p3BZmYUR5nCkqMszwJ1lQg109IynpBwpZYtJG3DRMo6RdvSUradA1UHYTClpAXBiztFyHvxUzbowMbKuCdhlXCPtahlPhasw7SqAXYO5jM3BCIKXa9VKAKWt75Wo13ds+PH3r5x8ev1e8LlBI3/VwoNt8mbd331V63fPVH98YfzDHRsgm6QMpujweZupLARZ9Z9Y98APk8UX7rppJ9+UXWSlPTHnSXlbzNvy0KK2uKWOXLvs2+H8yU2P7VGgWtIqS5fkF7Qn29p6Q07mt9f8+OzwNyOFl1benW53C0vb+1v1T/t3n32+9sJDt3bL8wtBruBRSX1eKchkbTrVKh2y2dQNl/04kv9xshZd0t5jyHv9TSd+d+v3pfQPR8ePPbxyp26G7WBWMzOmDo5q5I7fnD069nU6esjWwqZcDEo1VxxWuWGZq2lM1aDy4ryi1BxX6dhC76Ou/T++/MJPY9V6NV2vpuoj2R8q0e9qyez1C5+Y/R992tzhJVrOFfeLvvFH7vvhzOvfvD753Vhi6oXKT8+Wzj5TPfvCyPeZ3ux1C/ZZ1JqmX7yy6t6zxyY/7tybu2phD0hG0IwGrQ5T2qFyH+3e8t1waSqTOChxg1cs+nG4+PamR3t0X8rhB4NqRm7Jq/6SzZdCWr8p7Lekd7av+3GkcK4Qy4WMpEhl5UBWCeTgJJosQFOTxarMF2WuoHJFVShpYkmDUSiqUkEW86oIyTev/h+0ZSQmLdEEOzgoFpFRbUau1cmGLGAlactxkwcTAGVvCkTVUQA4gCnrWRnXRG1z1Zyn5D0ta6sZCylMGGLSlJOGAtk2bshxQ4qbeLdcFOwbelg6AmZC8UEAgimbL5piTpfiISO82I4t9WJLnEir2mcwYVfMXxnar/kiC/St3PzediN9eduABg68aWSRWVuo9giXRsyWwSud0hKzU5jfyc7NB+Wk7Cs6QtlVcpZUDJm7Wi6tXrVg5MZle2T/QZUpLA7hnQ0Cm/GcsAVWxkxf0Z5e2ppa4vWZYmlJsEdnEvDiNyzuddl+vOjpqDi7l7swLM5MaE0R1d9l0Dvg779yQfSqBbtYf58qwKfRr3AjN14du2zBVoHrtM2IpiV5vuxo8Mb3iYHSb66NLVuyi/JnPLPgQHHDVg25IPMlUyg7XEkNjJpc1VH6FL7LNRPXXNF3WXtksVO7fvHQb5bEl1mbhLk9bUrMYWutYtVhChYbtoVdJt99dXv3ta19N7R3X24NXO4cbFPCy4Lp6xb1tCuRBfIh3Z9Y7NVuuDq5JBQNaRFTOEQ3DeAtI/Je3nfI4JILnfLlC8ApFhfax35zZY/Q3M3OKbtizRIGDb6gBLKSPwMukGveK/kOWnxsqVO7YemAAmYcXAuVVXxpNZAz6BrQKVNppjkLWi5ReYBP4WHMy2xeQs+bkXnkTGYQMpXLqYAak1XorArIilDngQSWLKNqmTMaQgXMkYKMhYjjHX5CylbSNiiZkXOtnGfBBOQt40hpW0oZUlIX4yqPX/OhclENAu98hpEkYiZMFu/Cqr9faonILTHVHxGb4oq/akkVIM9TOhTfLiiQg1z+ciu/RI84VL/hH7zcjRlM0pHIojCayozBVBdoxTaxT5mbDtJ9ypwDgQsq7fLIAuPwEievBGq2WDD4Xnou/M2T1y+NBeVO1R+Ha2Ohk2+zE7pcaXVzpt7N+KtL2vfTTb0aH3bAobO5di0dkvsNaic1aw83N9eqVluljOlPWi0JY17OCaRdPtmm9gUVcBubmXmJIFx4ZiGoxVR2V9OsmKNHQ+4hVcp5TtGEYpkvtOldKvm6Uo6OKvJwW2vFM/K4JmbEVUggchouZtE3rHOTITNnKL0S12VIu8WWfpfuNpt2SbP2Wk37Pa47pCQdvmrBCfaPBqXhJd4+mdlEz9+t0/tNdjc7r9cQDkrsgKMPOOqAyfUpLZVFBqD29PxLu2Um16ZH8RYkXwE+hJACV3tYDcQNqoubPbrUTZlMRGpOiC1l+IMVKi/4qoAFPT8RmBdnmhMqHXelg3LLXql5Lz+3V25KGxT4uazSkpaa86qvatMFrSUtNOUVOEghbQrTiBzSxqUVFrFTIJisymQ1gI/NakxG48BYwLsuGlrBNMqAHXiCJC6igw/goG6LgE/WsdmWMGVQuJyHmx3ynp2F0g28AoClENRU3NOCm0tlmPMxjYuT2+7DGof3zih4vxY2iuGdGOANubTOpFU6I1FlS4wrdCooly93+hyqW2vOL1HS7eKA0pS22CKkeJ3PLXL6YeJAgc/F4FJzuEK7lHADcdOXBjKUpgQ/N6e0HF5gRpk5YBgr7UbcxNYguFqoTfNtcBVJCV3MWkrR0UcWthUdMy7xk1csyQUNKCRiNpjx5mJIzgfFuMPl2/W8J8bhUzZ9xTY+bftjclNc9w+ovognddtCj8UnHTUBn6bBQU6Pq/i1IwOKEDWULNQbGpfV6JQFlyvXb8oJxxpsa03hF6wwKU1IGlIE8oCnQcmbEP1lkR7WxAxHVaAatpUesTnl0blFfK/dsk+d0+1ysValKzAnJ/pHLD5OzYpwTdlWK+ZpYLB6ZDptKWlDSlt6n8D1cP5ym5WClCLOzzsAGVxmfFKlshabhc8cVMqgK0Gp7PAZnSo4zAB3acFmM6o/JTTlRB/oVlEKlIXAkCZWNT4v0TlIdAoV0ekMXG9ySwoue/D1mr+g+YG5ND+noDSVDH9R9xdNtqCDgAFVDOhZTqEBuyykVJXLEnnLyBTIJ9E5OqcDf/AjMa3KGbgCcVRmgHuIGMKAzkVNLmJyA/jdC3TEEuCDznpGxrWSlhHXJLxrWhfx9hMFyOPB1UZlmAv4pS+aGNWEmC5CREHzVPIQO3bAMUu0kANphDGmsAn8nhgWb2h1xAiywkQdMM5CwuQTkA4M8L9gpaWwyQH6cdA8jYJImnTMDCTMQMqkUiqQ50srvpwJ5zWQMdmszSVtNmGByYfKF9RCTloKmh5Ly1pq3tVztgYKXQxqWUfGzWQWlzSprM3mLCbjQBaGV6BB6jIWBJWB36L5UoY/bgDoTNyGYFMmndFpOJFZk8uZcCJx1ShlChlDyOpC1hCzcNAUk4aaNrWcqaVVIQ1mU+WQPE1M6ULaFHIaX8B8BNrAFE0BXioFcJg05PeMRSdMKmExaZuFUwVyUtaogtKSUwJ5k89aYlrn0hqT13n4dTkgj7x4Hupsk03rgazB5WwZxqxK5Q06bzIYBpBEFXGkixaT0wMFOKjTOS0AiaKo0kWNLqlMVeXL8FJAD4oTlzUEKFryhlQwBcgkBZ0p6HQR/q3WUtR9ZdNfNqiKwVVMrgRZW2NJMEV4BRULvunQmIJGF4A5DQPhg8JOk4rgbW296tgz4q4SsTDvRC0eYkCncCGLYJcGSwEliGlEVQkgg2SBhAF5qjAgA3wiMBfRpKguReAJwBzQqcNzpIiGCEY08j0u5JuIMNALi3hEQ1gjOtSRPJREMVOEEbI8+JX4dPMFmGPjGpsA0dVhZBI6ldADOAKCBlAYIA+BQjqp00kDxIbJ2HzKghdB5lAVbDXlaGlLzdpKxpYg0kCMxQOjoAcZkASLzlmgDYGs6cta/qwD5R1AHABBxdHwp006rVMZDJqcWjx/cBpyBosnGDmDk8QDBFlDypmQROSsDue+MYrwo4zGIx+aADIAzOUBUCi0kR62YLIlky0aeFILOJ6fTM8ZwKVsUiWDLsFJ1ZnGOcZTC+zqfB6AgDCFksUXLbgS2LzJERGikRKDKVscjDmoydRA4yD8OsIcBXOo2AoaAlrU2ZLKlzS+rMMolHWprIslXaoYUtmQSrpQNoSSziKgQLDuJ/D5gbOCSiFtGj0dKltUWLC9wF8JQIQ/GFlkGs8sqPD3CyVDqlhqzdFqrjUjHlSjrgylK0hO1OYGDLrfoMOIoBzHnpwet4yorhKe5CgSAzAhcGGUOqjngDDAToyeRw0moHkRjW+M5Itn8LtnIDFBOo4omJQh4roQNzDQmgB2lkBGMWGi8sV1HluUBpuAag9VkEbaDDphUJD+EkYA5AoiQQ5CyZKGsPm0KYLRBvhS6LghGYG2yTkHUqGcs8SszecsIeewORvEAEYKsIOxABObztogPIEsqJ2FzBH+8EgODsIIVQ6cLThPeIJBSIAMDhDJGxyce7BKBbAOpDVVsqBqVmBSMEEzhLzO5XQuryEuRV0owATONBoLAaJis2UT8GJKSECgqAVKOqBGTR80YcKArpRNtmLAM7mSATCxRZMv4ciVbaHqSjCWLK5kw0OugXKJMA14AXNAGMQ03wQ4CMIiVTAAQabBFtTcFay8FaCtbGKnDbtxukj4A2GDp0Fh54M8CxqcB00FeyuDalJIFbymwhQUcBgN8lDqADjgFf4hQZar2qBzKoxVR6062owYYOcpA5DyXDHq8IBdHwgefk2JiB1gU41ZegxbdzLIGEmyROTUn1GTkDOcyKh2KHgiyBiKliGApKHJIF9Ggd+5pDVGnjwUwAhDBQbVT9IQU+BjTEhb8BCAIwhCDjLZ6RGA0+kUwGcGiNqBvNFJK4ATg4EAew+lYRqKMNQ80E7IpELGkrIORs4R8yZgJ4DU5W3QPLYACmHTeSSPhron5zAofgAfSbIZwl8DwRwIoQWZDrSBgiQF2apgkvNqNeSKBdUpWWIjyrZctoADuWTJZERNyoG2gQDAyTN5hAaliK+5AkTVgfPBQqletiAQuBICR1csBgIOViwW7EXF4qomV7F4IKxs8xUYyRyYq3lKxRWhgCsDxDBaXOm8jhIT6kfyVFS4wnngMHHjnOgiKhNALJQJdtja1aWiDq4TxE8so/4JkFLL+GeDvPmKDewUKif7z2OHybSocahnoMQqXF1webBlTMQ8Igvv1+SrtlpxNWQORlebEXFliLAjDOAOEbbPpPsMasDAG+4HQL1MOWapcVuLmUpEF8MQIHja+QIOQIS5DoUd6BbQhoJHJgIJLO/AoETAo6DnELBcgycT/uJ6Q9KQNgQOjJ6FTRaQvSTQYwI9PBRhKYODBAp6BoQ1FC6FYwDzLMwtKm0xhEImA08D72IjfPgPsSIG1CRUOKiBcIRiiMPRxq1veQQOyPs/4mfyCHY0GYE8qgC0WYGSiSiUbAaYK1qgfAzKDLhOS0AgLLHiyBUHRqXsSBUby3n4EcmnoFjADeoWnBIAaNATMFxuyGGHHBrGQYeq2fSgzdYspmbBhKmadM1iB22+ZnE1W4CoOmIjgLyKI9Q8aTAoVzyBYAeCB38VXAaoynmdyqqBtOzLqn6YQG5tVHXwEEetcQSCQSXWG8HnSb8NAgwptuUg/2IKZsoaXdapsu4vqy0lNBmoYQWSQ4mksRVdrJqQmkUUSFOAN1i1BIiKwcMbL1uQYcWSDR+OUvPUwaAxI+xIEAM23w8Z1mL6ETsGSr0BA5RPiJggeLhcEbWUMJoyPmoCZz+LnEBKNBA2PmYKcYsAR2o1IngscRUNawyoYYclhsqHFAJw4Hbj09pGyAOhQuwguARyw4POAXCNHAqEIXPIFoz+lIWFHUTahiM4pkk9DpGxifKh/gF5fN6Gkpxv6FzBBPLYvI1ql7cZwA6kLg/wOUwBsCMTRK3BHxkxF0MitqiiHQBBqoAyOVChUySwVMfsRsSm7IDaCaA9FWDOFasgQq5QcjADktOA0ciYVZsbdHkS9IjLDLvUiMuOeDBhhh1myKEGLQhm0KKHbHbY5odsUAsR/nkNziWBD38R4OiKNfCqrgC0wcXQUOKcjkVbFrDTAmC8wLoiZMRe5MhBiIzmJ0+DOTbVsiqTQdfJZNCKoifNSJA0eSjUipA6VXAedEWjqwZVMwI1MMgGXkVlA97ONF41Wx60lZolV025Zon4R8JFCFejiW8ZkmxOxbQAV2bVVRA7KOyijhxxhLDLhk0mbEJhx0QsLgLlHdLTqPDUmClHkDYOqjFIjtgZbvjW6a8r5BuFGgCE27jRlsJBjpAH2NEobPAcDRdqkTYwCkZj5PCLwIi2YT7FkTkfgA5OCHN0uhE2RSJARsizVMqGg3TGYVI2uArMlRmo0nAC2MHIoLaBaUXfiswVAD6Lg7HoMCWHKTpsyWELGEAhOy170yxSwGXRpgt2AJgrWYGyHag6FIwQFQeCKiGFTNXhKy4H8oMZ0OEACDhSxSN8mSS+qsWBaBHdYomSscMeBhA24tLDDsBHkwlFIjCE2MHTqCHQP4sdQgnkq8CrBUqJr48J1yIFogu/lCs2NBguJ2JgYWzwN82cTjWOo+CdJ69xHArWjMpmVNLe+hk7spBFFiHA5PJlDcSMqUEY9KBJ1UyY4CVUMwRsOE+HPOwoMNYAOxMb0VVTqAKXOlfG8o7JglPWsQ4uQ0JwlRlJT026asKTYzYXNQE4KmYxcYuP22LCkhOGkjS1JNR2IG/gA4hKJQEsKMuAs+kqjcOOEVgBgyRNhA9JAqTiBkOCJp6UT8KI/hQjCf5UAx8KlRlLCIMajkPODKzhwLSmiFfA0s3CSg61DVNqgIwUqh0Knp8cAQoBSsizgSwpxVCxTEy72J6AT9xiYYRA5kjkkSdIkUxjLIDJcNmijfAVXYIgKJwLCkeTrAqoQfgBtbIDo7/qUjCvukhe1WVqDldzAQJAgQWXUAH9g+IMJg5bxcAnDDn8sM0NgYaZABYzGmQhRlxq1KEhRoA2G2jz/1sEarZ/EEYTyKPhZFfB2EL9B8nOhMoJCzjCN4dVoM2UHZbkWY4oHwowTEDh8iTnNkAkLRX6ZxwxADtw5WjMuRy2S8QC+h6hiGZCBj9RM6QhUxiy+CGTGzJoULsqwgcPhUFTHLKEIZOHhzVDHDSlmi5UNaGicTWDrcvHVh4AACAASURBVGpsGQysQhehlFRp0jdm0+ebADPSIT0dVFK4Gitg9wslhE3ZAnjAjK2mTAgtbapJTU6ofFKDYgvBIuQJcdCzaenipgPx4qb3nhhMTKdjGgWR0Bg4ntb5lM6mdKQtTQLdgAGZlM0YQB58BIhXFmmbnmcMqOuhxkKk0qTYTyNVAZQ0OGL5ofDKOBTqEyREmLiB/HTFBorVyKRs0eGKKG98CU4GnBuXLXlwkhCLsgtnCH4EzwEhbKRdCNC5QGOCzBGFA85qLlVFziACOILgof7RJDhgi5iAf7kBgLWCP6IauXIYyjgb0+iox4wFudEggwHkQZIFhbMBNd+Q6Ru2/MM21QhQu2GLGYIKDws+BtUO6kuCHdpbUD78vTxC73E1D6o9TO4ggRWCHXqg6WCxvQI+AxTufG2XI9gBBDkDil1sx+A+kcZuEUNqYAcwIVsEu0EADpKsDvBxQFVFQ7ZqOocBygflHTCn8hUVfsTAOI0dcR55lc3rcPHzuHJjCTNyQSMbVDOukgvKWU9IO1za4XOunHPUvKPlHT1n4wavrK6kDTGD6HAp/P5NbJYmCWcwglBhs0NnGmNcQ+OZAODUxtdMNyfkAECWw84nl9GZDPZdmaxBp/FqY1CZDGzGoiZB7UXEKY+tNZQoyJJFF/WJVPf+nO3P2/6Ch0zknEDRpYtBphLii0BSkK2EGDJycKQSEmAswyQI9btUDYpVj68FBYjBEFRF/GCIGwzhQ0iRIBgF7KfAi+NvyeMrBwq2r+T6IQCymkcPecxIkBsKMoNBatCja4AgYGf7a6B8NjyEYKo2HKTIBMgLlE18whDqGWgbN+rxY0F+IsSPB7kxlxnz6FE30Ihhxz9q+8Yd/7hDw48QTY8dddlRmxt1uRGYe/yoIw4DZHDB2AyORFOHPHGkVRwM8kOeNNKqQkDNBym40aubDuKgG20U9LY6jU0QQBA+fCi8dDavsegtVKGooeCB2hVxmZ+vAkw6AMcNTmNHDRqYcMvgYQV/UQxUFKamcoO6OASM6mJNE6oqV1XYqsrWNK6qkmfKYJ+ZggEXg0wshTajHLIKIb0Y1EpBtRCUcq6Qc8Wip5Q8teTpZc8oO2bJ1gqWmjPEvMVj09wQ0paYsaUGbeAcM9ibAIHkM+AiTWIkSbpM6lRcCyQ1f0oFqpg8qeiz+FaBJ5w0Wv/kzQNz2F7H0ZoeG4FFmIulGNCWtwJ5gl3RoYqoSVTJhZ8yZQ+eQJc8qhKkELsgV0XaxGpIBOYqHhAm1YIiQEYC4UN5CLIwInOgf8QoAHNQyeWxmQe/wld0/GVMrCBpKHWDHjMENVmQHgrS4AaAQhiBNpy77KDLDDpsDVMqHIeHbINC+Omwyw4T5sZD4kSrONnKEfLYMeDY8UOMehTEuEtN4EhPOPQ4mAwo+Bxm2AKlZIhSskNQI1qENpNBNUVnzdTAmgShlIRfJwwFlaGgDBPQQuzZGv+K4r/17QrTI10wgDa+AGpncNgJ0qWSIZVM7BVXSN8Os6eBUjeMiZUB7MgIaseUZRqZ04A5ftgE5qQheDKSx1VUVDsgr4KCFygoFFoKHVx/w+zLM2ptTrnNrISMakivtCqloFTy5EpQrQb1iqdXPX3QtaqOUbbUkk06k8Qb5iwhb2NXAmoCdIhgpjyAVYRJHsTS5nJkMQDkKm1QaSMAeBUbRpoUH6QBxp4PKDtYYgkbxpAhpqxRI2OUoUhyIWFhjVWy/SXHV4ICy6PKrr8Cmc4DdFgAqOIyFY+uBqlaiB30uGqQJB3QNlA4r8FZQ+pghJTUeD4HlRmkSDCn5MWJdXB8UMDBryhD6eYicDCCsA0SvIA8sJyACI6QIlGQ+BEPkOJGXKjeBBgbqgbRyKojDsgVHBdHXGEsKIyHhIbaTYQ4IK8hdWNeYCxITXrs4SAH4yQRvPPYMXCmhyHNgR2BCs8gplIj5Z0OMkYBhTVS4aFxcaRBR6zZAvkpUyYN2+merY4LBrgsptGNEQOfANrGN7p3iBrmVrmmy4O6goUdqe1GTH5U50dMZtSiR8DiQGFncA3ghgxh2BQBuyFDJqNUA40kUgcqSCo8qgipViOvbwLTYsmSZ1RbbWAOhS2olUMy0uNIZU+peloNO3t61TErtg5Pxd07FleE9GxiVZi3BFKNQlqEakksukIB6gmEkis4QqNyz2G6hHyKVxX2EUhjE8hr1LwVV2iMFZdHsBwUnhKWxtgOwNqLFF7AR9VjKi5dhkLeCyANHtBGEeZoAA5iEFBDnphqkCZPhn/OoLt0WTJy/zYnwLmkIMOnwRgoIW3wygh0CR6SsYy/gtRwHhZzQN4QUbhhD10nGIKxEDcWgqSJMI0gZ9NskUwqjAaFYQfEiSH1HAfJcQjLO6AT0isHCRSYg5gIQTATQXo8SE8EGWBuwmMmXGYcgHaYERuYoyEGDaii6IpOkxYaaAn20rCjhqUeTapJCiSw0abB3jLp8ZZxkQqeRhdVMmKzjWpEA8QyafPiKoWBjbeqqdRM3MI5ZChkL6c8ZAJM4qgljJnCqMWOAXk2N+JIwxbSNmJJEKM2jPA0hYzAq/AzkaCUNezq8QBcxZKqtlzBRroyoxg0855acJWiIze0Kg9sOQCfXLSVkq2WTa1kqgXIsI3lIGwwYlos4M4COqeBVmGboIiNCezdo2kiY4n0KdB8Yd8LTjBfhYLXExsQgPaQNNcos0CKUIcIMahtFY+pumAPoSbDVIgjZLQgDQUW1lghuoY6RDUekiPMSBtbg6fBvwX1AukySccfu/+YiWBOHkIxBEFXAEp0A37iRv0EL1S1YkPkUEobcNNoI1wcSVZF4IbAdcKEGIIRonbA2YgnIWoeoMajqoVkGCEhYq/LxCYcESrUKvIQ0i495nGTrfzhNgFiHAieLuYYjCAz5rDjUNWhn6DBQpLURqoljanqLDAHI9Ty1UbOJe+rBmpHTjOMxF1y8JwKeT6MZYVGWBW6JFONOaomvAICJxLrIA9b2oitjdo6xIilDVvKqKmMGeKYRcLmxm12DN6gI4/YwJw8astjjjLmwASYU0dtdcRSAMeGBAKRw5YIVrcG6mirg44OQoZrso42o+AZedy/KRcIdpgcTRareFsqWHIBlxdVXGHUeVzAxiUXJofVKINlgY4Ugv6VbVyQLv6MHQZ7fqEQIKABxLIrkKL+37Hj/7/YgVyRpAnYYcniiUONwh/1jBlqZXFCSquaRzoX8DSC3WCQGW4F7Ngqqibm4qKJmy8aqDVWnMiEbbQbCJqIWs0lHTiUNBxR5FxkDpU1iDoHwNUQu0YBh321QTsA0JDuLt2o9EHqQOeI2oGeYYx6WPsDdqTjQA2aMIGLHuQKH1ZBwBxmzEVvcaRdbGA3TrAbQezoUY8G7MZs8BOI3SBixxLBQ6oaGAFVkOxqdmN5DQo70hoktA2a/z/YEXeJ2JVB+RSqjB1g+BGHbTYAxZaHER191NFGHR3D0kdsdcxSxkxgThg1hXGbn3C4MRveLCrc6DR28ujP2DlALWDXkED8KdCJ3RagkGBXdTUYB11tRs7Tcq6SccFMSDmHb9w6lbNZUrrJOVvK4zYYETx2VueyxAE0+kCN/tDPXaKf58BfwWxUaSA8XLmRNOFydLDYwj6TzU63teAjcwAUhKARhKRG0gTDKA4H5ZGQMORxg5jamJEQOxwCvBgYG15yCNUIHSV4xirpZaCMYfOs8fqNkT/fSGPI74IRf9H53htIZqAaBP4gOxPN8wIlz1fGOY0/JYkbtRZcAlRaNo0LCdjFpWGEBDoIlb7NwWUNhd2wLWKvweLxKrc5VDi90V8FAng8/XpD8NAigM+ATH24DRxGo9pD3zqCnhfKQQQOw2JGTHbE5IYgqWEXgz+vZAIcwWTnyVDMQcBkxAO5wqoLYph01GqoiGyNHEFekTy6MakSEIlLxYJsGBlSx2xjwtYnbGMcR3McjpjahCWN2+K4JaHagQY7wpgtTzjyuKPAOEZi3NEmbA2eP2HBRBl34AnKOEAJgocdFhA8zOCDtlazIPQZ+aCW89SsJ+eCMthYvPUBrAAUaq6MedZVC45C9nWBS53ua+QJXlCQkf6QQBaCcImGrBHxZGUQDQHYwzIIG1pFwA6AYEHAEEGAElKehSubmIJBlixf0fQXLT82usAPBrnhVmEoxI+0imNt0jCSxwJzo+3CSCs3HMI5MDcMChfCpcwy/HO9Oa+3oKoRmolS4qInTHDBAOoqMifqCPSTrB2EOUUicH5CIcEuule0EaRpMojplULmPLJ+auOaFenfUlUjMN21hwwI1zTZIz6IBY1QMzmSYWlsrqL9BATZ8yPxpDZZ+HKgsEPNg4QLJgPSK2BHPASgxo5Z9ChMdJiDWYGcJYB4INAWSAgiPuYp4yFt2FMAuIlWfSIEYgMOAHwlPnOogSCedZawyP9M3jR2ZDKkgyEgzDnapG1OOMakY0IgfxaQpBDIADth3OEnPRA8vAtuDFlEqsZsCeeOMumqhz3tsKtNOirgeNhVYQJKOUhcbRn3VmEvEOCrmJBkWzWIfEjNeFLGFbKumHWlDN56I5AdkQLpj3BZm884LO77MHDbahEI8wQsAXEVHPdBlHEJXCAugW2U7WUbm5nVaRa5Iumh5xtr1RaNe4cakulACQjqCAdxMaDk0sSQ0ohFKzMUYiG3DoXQe2KNBcQEOXiIouhhRq6d9wf4EKUUk86gC5xBcDgG+WFIgpCsCTfwfNL1oEjepIaC+CtASiFxD7kMBMqeTUZcfmgYAhxrFn2eOZS38yMH9CBPKEIc4WnaOgyd7w8PYqJksTiD3GphQ2TERkvRQI1YWtLGwyNsgzws7xxmeoS8BuWjI41BHnfEMRcmMsS4p0yElImgPBqUMMW7OI6Q3z5kcdidNhs9Xvb8yCKRRAWHGhTiccyA4D1B8MYd/YhnQxz1LIgjrn7EAYzkSUeasIVJh5twhQlXhDmQd9iVDtvyuClO2sphR4VxzBBAEQ978mFPgZjwlFFXHgHsQOZVrgL2Flt6EnpkQ5uRb1VzISUTxE3kKQtvxM+6uC8SNw7ZfBrX44n+OVzaZsimDzoDztTmS45UsAE79MMVR6nYUsXGEq3qNhYoadyug2UHgCiAwyWLoSy24rA5BxPcBoKeAy0wV3SZAvbnqJLHlDy6DIY0xFTBOoTowVZmsJVwDK/psudbbjzxucDitDuBvExWqHCcxg5UkzQygLnRIPY1hnGjBzPk4OrnEHZDoDjjSGWGKa9BCdkSAkFwwVYZMjdIVqiGiMhhSkVbypEyThhy8BwPkSRLuicCMbNgacmvdhvOl8iYTQ1b1IhNA0zEyXI/R+NhA7sGf2MujPAPYcKPewLQNu4Bc8K4JyFwQXUcFC4okYcNIkH/8A0S4iEps8NwSSBqOBk0wJEwaD9JNFa0yNKWAFiAUwHsQO2OuPZh1zrimUc9/bCjAHNHPHHSEQ67whEPRnHSk4+40jOedNSTj4LCAWeOehQAddVGLp50pSNB+UhIHIfLAFI//Aoi/2hZMFTiWswZhDkZmEtYuN6axo24Mtn8LWVtETUP1Q53dpDdHzghlR/oFuACblctWWrRhowslkDVXL7ksUXSB8EaDuVHhMAdHw5BrbEVFk1uwzKDaoolTygHuZLHAW1kgYEtA0NgEdBhEElDk9tosjS6Kth2AcQx0RNrAqxXsWWK6RXy6XBQHAmJw5Cmg8KYJzS6aBiIAun4Q4L22CF0o3iQNDimEyiS14h/mzcSK8mM02pHhI0jnIGzE7CsBh0KgrHAcSwoNRoruAgWYsegboPaFMQV7IhNNfTs3yGbNrDYPaYbP/2X5k2rHTIHbAFhRO2U8yCKE548TR68EWwyk+uBkEdQm4avoXbnl1D/pXaAHen3KuMuoGaRDGtArjyMeROxA+COhiSIw0EI5ainPOsheYDapA2jdsTTjwZBKSG3ErULShMeP+Zg6Ul6K1A4AoJoOMZcczxoT4S8GdmgnP137CwpiytjcmODJPBH4OOSeKcC2cHrcLiSASwaIGBQ/GlFWyuY4HnFIrbreFzcdBmyyoljGXdd43Hc5WFP00aehgdB6vA2k6BUCYnVkFAN8dVWDqIMDLViLQ8JlPTtQNIE0s+DqpH9ue0H2NWCHAa+DggtmI8Gc/JoqzTSKozCZdfoq7lcgwPkDHQFC0RSJnrcKGnwNtiqNbZ+TEP2L+B+fjjs0A2dI+mVm9Y2REEZ9WQE7t+x885jdz57DlkBiAZ5CJZzHi8kbHry83HyI3YUfLHDEz3jIYeOIuISUE6ww4A8C9IyDlkYrLTHDcOFB38VkHde6s4H27AaDYdLFlJxOXUQpE6HWlCd8IyG2h12YKI/E9SfCWnPtCrPhuRnWuUjrfLREIR6BAVPPIrJV4E8ewTVTj0S1A97KmIaVA+HGteDhNehQ/ws/LWePubqE0F7MuQcbg3OyLaq/y9n76HdVpplaeqBZqZTJHD9BUAS3tE7UV4Km1X1XpXhZei9997Im8jsmteYvfe5AKmIzO6uWeusf11CFGX4cR//A4bAjk42Lydbyv5UzJjmMcml8gUcT4LUFRj//VyKfuz2/9blIdX9tdjFvi2XCYJf8qy//AIt1Bzbz/SbLKMwt1UlGdpG/vIMCp8VQ5D3rBgAO9jLSjhZ8yer4cuqD+xegCTIXjGlySJHUucKuKS3YeSpEOi3TnUj8J9eCeeq8XwtmKsF80hKyl5b7RZAYcVfqHoLVdBgXljyUEykzopqfzYB57RrvwrgnLarJXmFaJbRlaeGhCcn66o4nJSXwavGSf4y2c25kum8lE/ufqY1+6QPU/pQXHJEQOXZvCvaiN1snukCxZX6F5jOzZfo1PRHu7OFttrRt96QuiS2a9dWEI8m5HUHc8IOzCGNXcrnkBAAu3XDrhwSuGq0VonXqhC2GH4WmgfgIHXL0MhiDvnEIkI9JLBw/RV6/3n8EJaoynOFeJaWmSlm50rd8+We+XLh1s/17I/1LF0tUooSA7ufS7mfYIXMz3nwF0P8QBvCvh/yAV0wSy3xDz3B37qCH3vinwtd/LTu6OduSuDPBTbEbF5SkyDJuBuxk7xJ51iLfsZMmQKJ1AR+VuQFL2jWv3delgGWmmMFt+VhQZ7XZg5qN1kOZZG8MPIM709q57fqaq4aU23s4H+ldgr4DDuBlZr6k29ldbfgtOZHHOUQljQkiQXJy4czhUDONzH+xm6hlr89le+Y7Ln9ovt/vOj6Hy9BXk/yCs5pRJkMNFsnH5jrJIqYZzNqroAsBMSQvxlWZ0BeaG7XojoAN1+Qk7XWbUHy9gVwkL1r7F5aVUXzS5PdiPCQJseI7RZ6cnNdmdlcNNcdIF1g9pp3l2Alf6USrlUz67WujVpuvZrdqHZt1fIbtfxqGX45t9ATzXYxasTfZEEyPMcfAwQeAC6aQtLZHU724CE7XchNF7pv/VSPf6zHCXbFBLufi1kYZayQ/amADCP+gXNQse3F6Dn6oQevZ2W5H3Ur9I/d2svKp7kOk0/9VEj9XEj9lEc6Qvggcm2d+zUPqWNGIvNM9p4XkyAPHvZZ2X3BtmnKgrkXRRva1gQ5RylVtSmFsKkKjRVBOdk/xXaQH7etdjecrDtTZmzHTCLfgu8GWzc/tFdMvZDVttSOzLF00pPU7abzvl6xQglvn5hii+L2yx5yBgNwbeamVXZuYweFsyo0P8x3ThVaUSAHn8CcI9pcBWqu6EHSavrnSwj9OVYNLVRQPNcj1LrdWdlMt73CNGJSaodzCr+FUX+AkJ9NMKKTnc5GUxl/OutOxqmpTOdMrnOuO71YcJfLAbBbA3P1rs16z2Y9v9Nb2mqW1qv5hUJ2tiuayiJG5N9zriAXn/en88FMIQRzL7sDNt96wkkWjbNTwO7HWvhDLfihGPxnnqOaymSzidoV7N6JzE+F7I/F3I+FzA95u4MixPPPpa4f8pwA/VtPFg/AkRfg97g/FFIcw9QY8I+F1I8F9ydGdZ6CvxAiZzoH4JCUUCPZ3nVbAR8TCyYlSC/UpG/1M2yGgLtSLwrBZCmaKsVT5Vg6x8FuQ5AbMZp7m0TsxTjPmabTcUzqeJYMO9ZpOT9SYrfAqFLW6dppwNkD3ZaslSQ61or4grk862qmdq2SCn61cxLk9XypaiLMOhztD80MO1NBCORMT8esxoxnOQeQbjHXzgxYPZ6l//WlgoSSFUTEpt2paZVL+Hfr4jVnMDxMaXJkhgVntTEge8VgthRBOOVt2R9jQ6w7nsmFkC5il+2c60kvFBK1W65EC+VoqZJZq3StVbs26vmNemGl3AMHPZn11bhz1Pbg/8wLdgLdFxx5D7lm0R28zEeTYK6Ymy713PqxGv5Q8VvYKZO1O3XaapfPwH7mTTyZv+XBFq8+AX8/FnJ/68kIu8wPPRC8mLszzHk5XP5joTMZQC84PxShdkhmiRrIMzOpA3ktc4SdcmGEcVI79hJKlsOq7ctum5dgV45JXiWepNoBvvBFKVBxmIL3B+xmbgieKiYc7pgRedOFdJut689pfWhnG0or8P5B7SylbWM3TezS5mRJXj5xskaeEWbYtcmz19snP7lgUgdXq4mPnsTJtlIE/4ba0Vg64a+mpww7fRprKN3uXBftptrZOZVXb6OA2CCCnwV201C7nuxsd2a2O55Td2G2iw26BVbsPJi6sVTWBbYloqVidhGBWqF7pjvLuWK2YVw1edMvuOGb1iyq/7I74iqk5gDEXNdMOX/r50rwU8X7sRwypWUYR2cKzn5BrlAidgSuJ/Njd/SD9k//k2ek6eLob/SwXT8VuuRq4YiDv+XdHwvpH4vOT8U0ZO8/ezpJYcFB2GfM/cpum2+yZ/y1g7zfiozzkJDCyb6oBi85npRO5uEKvpq5/nPtaL0shtzVKxO+6Wok7KKXCPJKAWI71ofLwQzjPMPOm2npVqsyl5rDN15ONslkS26btjZ/bfJuCB54TWK7VgDHPGOq27rvbvLM7RtnSv5OaQQ9LHgyV9v2sDel7gtDwmtJRk+C3Ux34rxkLBortiN2wKtVVbFU17H4b1aF69keb76bNitpnBFtCAZmbN0h700iMCiG0wV42HgalounuyIObHb5s93+XI6D7Jqxg6/nOMIsfT0bdOS+J57JZ6a7szM9WSDLAeNuX18W3saZ5NoRdytf8Fq7wBYir9Xu50pI8krhDyWksSraAbueWKPF2Z+hc1A7hHE9xI7kcbrTNlshcnDBuR/y8MjZn7gLjSTD/VFRHeK5H7nfwPsxmd5qqkVRXWARXlvw5HApcr9ZJ6MkA3mt2E7keSqgJIEd/OkkjbRpfjMklJzn9trl4ilrSBQYuk0ngVrSCZ3RKBs7E1QdZ7bwhdT9We1uON92SkHgLJOlL6PSaPJbk5jSP8dSCgZqkrq2XWtbITnN2q9YbHdT7RTeeS3z5Vi/UDsjUmCllTokRZPZG2rH13ukcz2J2pE5KHSRIT9iO67hdNnIE8gLZro8qN1Md1rMcQRLA6dEVi6epThi15Ob7slM8a678IVQtsVe9ag4I8JVRYhFDzc4X8IdF0Fe961fKvHPZU60/1gKoHZaoEdaGv+Sz/wKzevhNV7sybKMHKiMHPDyIg61hz90g1Ew10VGe0JNd/JiEW4wFJ1fuL7VySH1AgsoljoojPNM5JRY+NpvCLTowOH134qsNv9WSj8vcjjgOeHzkmkoyZ4+VNEEUV0lbA9TPefIk21tcRxjMs/QcJJVX+s3pFt1ENsL1Pf+S7X7V/aHmK/V+LI6hR7oATUKwFUdU0FN2jELBmq3b8qbZax8+Fdm48pSu+kb2P1TtbPXr9WOZLicReh257u8uT+onemcVh4T7EgeIv3wJeSKM0tZDXhGMznlGfTU6Rn29FQqRxwsZKeBKaQxn5ss5CZ7uibz2Zc98fOuQFcL+Jz/sB1ymwvp8n/t9n7jvRnB80LM9exC161fKxmQ94vIY5WY+8zALvqpO/41HwOmn7rDX/Ai4jCWSBD5eT/2BD90s57yI1Ar5H6F4TPz0S+6o0mcpZET4Pw5n9ZqoBXtmK4Cvp+73VbdTrQVObFM5kppLdfgTP1a7HzGoV+cNu/Jip3SC9+2AJXJGnBsBPNFJbwvtc/yr9ROGQB7r4na/bexc7nQqg6YlesQ68yoSzGTVy+oVUa+0ZBleAcBU53Z9hFTSbmupXN/NrbvANyXavd/hJ05WXLmznX/CTsu4wA4fxLM9QTc/cFDQR9ywJNqN9VSO0oawgaoHVfF0lZIV57u6YswP5jsyb0kdl3Ejp40ZFOK5KkLz2tZXDCnSU2S97yQecGLAbpv/VbJwH4FdsWQ6MB4eQdvb/gtH/0qqVNrwVMp2Id08QIbXmPDazShiL/ls89wIlDL+1pB5c4fHCU3/1h1A1KBmEuw+4UXiom2IksqzyR4TCOoc+lnpc5npZTUruNF6Tbn3jgVYrPH7VFhmzmw5hihZCPYWmT/2skq0ndM7f5/Y6cY8Ro7loVL7FLMqjmm1337VXph/nE2pQd6FK5ZKU6VkX9pSbmOW4yz/13sODFlOufOg7k/q51h16OrBYq6hwU/wBC8nnhKagePyUCNcy7+TEvt2v2baWapCNpCYDrVA5HrepHvfpnHmXmuvOF5PnjGr4nkDzCAGU+bD8kWxG+FzLNi9nlJ2FHwOPUE6Qp/KRC7n7sCzngCQfa1/F8kUTihZ78UuP31U4+jL4TPyf5G5uJfEaL1eNq5h1Y5TEgL2kKl3oJg71nhn2An32rYOcSukILUcRms5NgI+wtNyNF7Fq33n25hh5+nL7BjowIqmHf+G062ZOPBtpfl/sFm2w9Fx06TzFa/32uRp1l2dauS6eJWzEfiWwpH1Arcik0GAuyV/4Xxcwy7tEIr17pkws4aFcDOGhie6sb6kNg58wjpepx5kufiGQbxm+2x1FGR/AAAIABJREFUkQW/hR1Xu4kdLwFSLbeHg+z0nv8UO+vfEDv834acfefkHK/mJHw92RfdMW9RyZscuM/UHaBaJTUyn3F8Pn4O7Ipdt55XslwSK8a/lcgZ1UsXFj3nFT3hM36h4DfdG/KrOvfJkj1UjVWP4Fk+flHIPi9Ett3zW95J3GKJowCc7sQ/kpEcElVPfxXeQsK8Vakr0wv8LgVzXGhNJlDSz8qpF7TO51plYA2vZK7Wvd60KGiwqmhEsqthO9L/q5Qi/2VKUU5RyQqWQ2hQoGXJh6Z2BddO1WOd1oBJMmkyb40g9WRny4HWKQJNpmh6BWpX6uTMcF6lE2uC5Tvbbdl/aZS9Dmoeq76J2s0mZmpHvttqN/cv1I6uFmrHiT1nusdyWMgVvinBJO/NgH+Anw3B3BRSBKhdd0bpha1eW4SKHDz1srsDgkcny5Hm6GU+S9+az73o7n7Z1f28O/e8J0MMegIFVIqsqDKERMypalHIALsXULsXlRj2vBw9K0UQrWeF6Jk+4zm+dCHS/AjvWFA51xr5jiwN/QO/L4oxPu0lB58Cpi3cSeaQkjayuCXP6zAYgQXPy+SM9blk3imQ8/V4UYik8bmtUHDdMPWymtL4CQfWAR9ef8GF6rRWvFrb/NqDt2IyG7JVV3OdwVTJmyn500WOwk+TKneGDXIpFkN+DtUlBRSdcyVnVgVkrumXEpsrXT/PsEPv2AUlap62GC3ZjIm/UA4WStFCJZrXXHsy0kKV7Ww5Vj6w2S/3qrOD9ZGeTlVJOq+fb5yz7NtqSbuHvYq5vHZmoXP0lR7OOYZrmt6zohrdaBrqONfNmeQ56pwz38VTaufpOhX85Ph2TQlzC91gQvLyIdLSmZ7sFJjrDic5quTNdKkWmNcdFBqKfqELUOCRXyA5KGRf5Lued2df9ORgz+Fn84GCbEmMwicG8XmVLKgyoZjLvSznb/1WDWG/VoJfiv7PcJRFVjR+KdlvgBQlHvBXekCbUOc213MlAbr3yidw1DM6dfx5vxVsER+IdMo/KgktJNUQ/S4DCA6RecBLm323qxs4/cthJ+6DaXGGK9C6beSlbTwUbQtfZHM83dbAqIVTZXcqmRxWZ9bmfzgLRKFioYHjcZK9Ytra7dOQk2JqrqgoSteRcAzJhpTgELXcsMi5Ny504VzQnMgCZ+DchZKzUHI5qpmcHo2NEHeRu2EOPm2umNbSKzfB5pOH1GKxk2uwhU5ZB89ix/Xz9dmxkE/P4zPznfNkncMpdPH0pG5LpLV7UeBwnmZYuPUzz3UHZ6GQnucGUIqdjAJZVCmEg4N0ncx4GBvMKBidKYScY8jDvWZm8rFMlwF0J01qXkKVd6YQPOCnuhhOFZDGZqGOSCkmezKTGlVHVvGShRLeM/RMM2+ARIRQyJ7lI6SxvGuslJssM5P1f616v1T8n0vez0Xv57L/KyfavbaposFu1TMtZYkkqvSL1tjwcwVtLPaCPM1s8gIlyFIBzjGldRjtxeD35jkJTLzyEkWhxgXPAi+nsZneySKA4wQ5+5JFbki86LmdnAVuDZpx0cHaGDING/M3vizji7BRofa8xjDzKnH1aCiD7jVt2IG5qfztOQLXMZPXjnSxc6EM8jrnih34cLGUWih1LpVSi+XUUjmFD/EMRIgOmCNAhHJBVLXMwS9x6RDPXD107PUlgFt0lvjQuVSEGXwdeOYDv+afz45FobkoKDWNlxSTqb5a9uF+SUkiyogTgWN6Me8CffyVFsT9fDLSohWQPKu+SEvBHxyuEqlAMwT02jaeNFPIzMLUv1eFz9VoNEJkjtNOFfypYjRdgC6yt8FlMFp2CuT1xAz4oHa60qp1BYz/gvc+hc97omcQyHzmZUF1u1IOauf/WvF+KRO4X0reL0Ct5Ik8RWCIDUvp31RRU9DWqU0wUOI912CwEkwOuD8rJCezhzwvtiFnWk2QmfLxQhDCx2uLnJvrPJPcfUpW6rVV76p82jHFvWjTPJ7JPHpB24oFJQ1FJ2FORqW0gQAV1aYZ3fszqtcLRGvzWz+gY5r3j3TMEbgO0DZfam1KF27PFzuA2gLPTpiW9W/zLN1eIDfUP1r74V9aWiCmlkUtOFvmM5kzE4X/xADfUkFQljoW+JOg5dzWNOicJJljfDzt8gqeiwXSlvwwED78ezsSLS/Qd091dwA+OmItjTMdKdBfz/cQNW4c5vnA5SD2MzyFxemkAK4wfcr2OZLSXQydA3YvFQ7SX3d73M3jnh7jK3hCa479lkfARr88WcxNlbpuPasFIs//RX6WhJV8OVm6Zw4slZhj/qqCSLJhWlDTwy51U9vAdM5OutEe3rVmavdSNzloCwvPidoZc2bat1DuSWtd48C+VmsW7Xr1IWXkTWmJ0JIGNtCkdtprtKVac7Iqp8GJlNRJzPvMDFj+kOAxzO+UWnTOiznTOWmelAayVAYxnWb0gzSiuVBI2fp+ssFPw4O7XLJXXPulljlLPNMrZdCGk/YFYYbjnwzALRf1DOj5A6BbUYQdwoDZigvy6NO5461dbp1LRVfb3Ql58za0V0yuM5vuscEWS405Omqtjnmp3Ry3dbJzHAPWGgTbtYxVlMIrnaKXY1fNmhwzeTY22Hig4MVTUjvkK/zmcmfPVY4ccNuhh3frsmiXOFmp3W81/7dK8BtC/lLbvVqUxpP3g7CoZoHdl062tdbPwfTWyVjQLpGwHUTDTr/xZcFufrhmbvJGpY2XDTLvc0WeO6MJ7+uWebuIr8kRXkfC3+UomHOmFdjZ/oSWd5SKFpJTrsS1O2ygCnNcoUjpQolO0zm6Ua3mz0v8FoTaciUt3yryjMXEOoHRatVdrXrLFeoZ2JKlVyoOXln50vQKsQNwq/hQyrd8rXz/3IxIkKq/A330grKfORuC1/0pGoin2i0oiFwwL5+cfFhgTImfq9S8shltW3aqpOxQ7WxuWYkwIOPeYTE7X8jQbAGHIypecs+GqkKTmpuC95gifCy1TLMhy/6Y3G6oCxW1h8p82UO+/DKvtxrrNidratdNtUNs96wSPCvTKHUIzoy/PHNMu41LfSfwx1sE/4zdsxJjOzuZnOaTFeiXHEnvkKVetHZU+RVsnZijIm7yUGT/mLfX8AoZKta0hTK2ISuzh5nWjr7potbDuKrDh7I7oz2x6TJHO60UMp+3oXAyx9DbsCvj7JgtJzoH5laq4ONa3vDNXtYrhK/qrPAbL8/YAyfbgRfX6h5sucpPwO+F4bfwi1STDxMDZzpXyjxX+ZC2E2yZ+P0rW+bn8NOW+OAuAbWyUplk8UcPzIHkx4vmzU2AkdbIv8PP5pnKLCg1YXiHQLbH0bUsbGnw5zAZFA25nAady0fzeS76qwzktdXORkeT1nPSIrON7izHpfCQp/+dhMIpaidzrRqhhXcvlXxMFXLTxZ5bz2vhs6r/vBo+r4Rg7rfrTMLaWVI7rVg/t+RUsZ2ub+Z1ccxWrAjSOjWMyRrH8/wXaveypXbmYbXc5dtdqtMKxRjPcQXa5XIXSx5K3ziklFZpg3F0In6684vdT6Fm8M1W/BkODPuzZRqHOovaZiBtlmOmE2OtpHO+3DlXgc4ZYaAnlViVAoMHSlQ1vVpzaFSpzsX87fnu/2ehcBs8rdd9GHmq4hOgfC4+Hw9kCx+2Da/zdNbxetVZg1V4rkr/VongTXNWy/yzEjNSJaJgbhEwlVrYaccR52LZXSxf07Zc8pZLiaMniMxdaAuJ4FmNOs2SMtVOt7Fw3TrgljX8bI/dLMFFf8mbNVqQgqQ1yposyLH+x0QtnNEQCpib5slsQ98+d1K3AannG1iZBmp3A7vuWy+rwcta8KIaPpOf/bWUFF0Q5Bl8bSfLDNTis0Tt3LbaWW80mU1iVtFysnnk3h20PBsGk1zZT9kYponclK4KmCpoXJFKnr7RgEp2RZOihlyMCZ7uwaSbwMm12ZJEznSu4s1xd8YTat5CyW0FPXQ6iofSiWMqQ+c6lqudK5XOJVrHSjW1WgM6oC21XO5YKXeuVdPrNccMHy7k/8dc9/+1kP/LWtXdbASw1Yq7VnHXqx5eWdXDavKhZy+u11yd6Y0av9RaJbWhcxVfvJKCrVdlZZyd62VnveSul9PrZXet7OIZ5yoZdQWTs1yE5rFYMy+1m6/Yi+ll/OugiEV3peAhvJNM4rdQ8PBvXCpbUpzizXk9HfM9nZJAR5dLOIsFdyHvL+a5bj1L4Ch7ED8b4GPaqzoih69YGQjVIFG9uhvPSfI7Y4kIsw1VDPJKftnz1cXZ3bxLivf69GQ0195z62UtfAG1qwTPyyGdrLIKWz38TfnBi4JdUOrIb/5R7f5wd1NyoRMvvCFzFDldPPgyuXKQlw3yL8QwDrj40y21489WMjJupTW3vbQnz5gIHhMCVQ0In3qp8rDmW12I3Exy+ZLcaynZeWbcw3pbel4JKQI4Xq9U6ViowF12LgOySqcxtwarOyQPr5Q7V4FFzdmouzA8L+b/Mtf9fy8W/gLFAnNbjQBIQbrWebpwi4IMjIIzT6dhlya+X9paJcHuS0uTvAoVEWq3VraHNB102WOCUvKWylA4XiSwqO1uYle6zqZB3jJf4Y+ZXofn7WAuzKSYxcL5PCyloo/L+U2OcOLBW8wHC/mQMLEcjVPDLFwN7tDttpp9YskwkC/WqSxklnemZI1XVfu8KWtIJrLi2djBy64wYS6fmyl035qsR88rCMv8F6UQRpJ0NWlrvsOzO4Vad+PfftbdwSy129XNOg7h08VhidHtunYHkd1ryVuVVO94mTc/2/lShboZBl6BdZnsVCTh3FQ7tZJsdS89Z6c65TOMz5yFSnA9hqn+1Xx7Wq7smUZC7czXzOURk8H+sliC3V4u3V6sdi7WUktVpA4p0LZedTZIibStStRM4dYr6c26u93wwQokaqXUAcPzVt3F6xv8ZCkZSYJi8ZM3685Ww04Pp30OxGyjltqs8wEnnter+DpEjbTxi6fWqtBC+2qpNfjfEhCE4DGyXKnAffsr1YAnjBTyagiwuKK0ekX/0sS3FoAd2Lq9VOhYKiSFmKXibXnbtJiz+A8BKwfWF4r+UiFcKIC8aKEnXOgJOEDA+534366eniOPzIKAlnaZiBh587w5JUPvTOXTfHWBI64zLFN70kWEgLDMbF43+hS65ovC7kUVyYT/vMz1LUtFzWNqlLJ9WY7dZCO16zG1+8MddUmSIRds/fiUrlZVjTevGx4odSldTwTCNKmhouVsgqB/PW5JRyk/cnNRvvVMh8uwj+s5rS3oZBlWA+jc0Fmsekuwin76IRhMSztadhs+FF51qda5QpfauVrjt5yaVAd2EqQa9IxgbYktktf0d/vC7abHFxsePsSDSZS9YhT+ydIbBBGfA+ZAVcrg22o4rdNr4yuCnQ3+AKSpefCzCPVKIBJgeQALtK3ioUzNW6kgjwaCeAVKbFqYXjHxK6atOtg6LSnuVNqh2rXkkEZA4Wr9Rd44QT+rW3Y8XTblzOeTCQb9wDvzNoLAsoCXhIOF0ALB2Z5YBWfPVqKmW1d22H0JvFy7G+RpPbvUs1jO35qscTUVzD0vhS8r0fMS301hssz32eDcKchTjYN3i/Q4L7sT7J4nmazXjupoYE7nZLJKg7SUb7owwyU8zeWyr5y2uUi2sXUb10yJ7e15FZAgTgvcePMXSoH9KKvoxcB5jmGKa+WDxYq8J34cS/5iNYRR+creTLKt4y5V/ZUaPGCwigd4wBpCMZ+hFdLMyu3lCnICRHIdq7XOtXrnuk5arQPnBuGgIG033b3+YKfX22qkNxvp/YHgaDizPxACvr3+SAj60jYyt9Mb4EODz0zySeHUJzj8InUq3Gatc6uR2m6m8ZVhu33uTu81tfy9Nfh0Z7PqblW8Dakd+KPaAa8i4CNwkL3Vir9W1ln1gZ34c1YLnavF1CogK3auFkAhgtTb+DFj1VB5MfRb5UCGg8t5d7ng8IERYbCc54Umiz0BHS47bK46bIxPFtXZW0juP/DZC2E4GCkcjOlqLShUm1hzyLYIzMH6qR5VW6iF8Xw5t1TtXq71MKV4UfW0I811hBcaEJ+qRNOVeEYX4bbuTXKlUuYoWS4WZDw5U6735eA14RRIrtJM5tlXQU6qOCxlKwiydKsh6Gud2Ne1MRwj0z+JV37QwBP133pNViZwePKaS6igRyv6i+WAq6/VYLESms+F5i1W/OVasFoP1mvhWj1Ya7jr0K2Gu9FIbcDH1VNr9ZSAS601+OGGzlW4PGDRgDhRhMDcNpnw+SDDs5jzQRiY2x+IYeCvjaBJYOs0HHF6/GoNQIwvmzLNk84lf0qLyEQd28K5VfO2qv4mUhOQx9wCKarHi0jKtNUqf6jWq+FGLVzHD1jFhwquQg4BFrAr6iyllAUzZ2KAWGoXbqCIdMoErqgHPkvwemJo3mJeV9khIStYFbBzvlUXtIIUO29IRHq4yEP3CqljwKfpGM76qyPCUWTdusxp50BT+PFcMbtQ7lqsdFPtkFIAOG1hkTwwRKmrxNPX2EnA/oSdKZyA4z3oAo7vVD6pFHUmuQyfdTJrsMwknRbbpNfcmG5ySLaLqeHX2C0k7U5hx14nm+78mSu5djnXUiUkdjJgt1yN8MoSHwJiVwvW6+FGI4LObdQ9eM/NJgnbbKY3etPrTTDXud4kZLKUZC9xf23U8Lwj4A76gr1ef7fh7oHFXh8qCAQPBqPDoRgnPoTzxedDvXg2PcFkVDHI2+ZzarPRudVMwQw7409utzNxr6Z2zGCc7Zq/VQV57iYFj9itCrvVMs2Ya2Mn5ZO3BVuJMVlmjQa5CyNIUNjJek3ZvLCzAuDKwo5ZiKcrdiJhF/FOJya5xI45Lzt1utdWgicitU5G7Mwv09su5NUKYs1FI4b5tNZ7tQWSYMerPxeKmcVSlmr3vOqZV7XNP0Z1FTxT7aZK0WSrusZeAjuejt6jLZjSp7VELkgWt4rhFNe3mJwyUONkhN3+7OiOSw2FK7AjanlbZ1eUWrRY1dXup6OglaXOVtplZXcFwpBAc6PiDOTB8MBLOmrxSjVerUcrDehctNEIkW/SFTbhZzuNua1eZ7PP2egjebQGclWeG014UhM519yfhV942B8MjweifWF32BceSPNgBh8dcZ9nr+z2+5JDfogXdyCWvcDXkbaltns7t3o7t3tT+spGW8dapUNnquWOvcRT19ztqr8j+DYr3jo5g8KF6zeBq0YbeLHmr+ETyKVDkYNTLsEvA7VOpillMccYtGNVMS7UbqWsiowqL/Kzrq51EnlwtYVgqYd57oKNMtDVWgkQHybJ76KS30Vdn8gbFKmUAWfMuCjErhLbvqoOMvng5XzJ7Z9272xb7eQfxdzLAt/FQToXTQPHEmts02x0QsOsZxqYvEkjkx3VxOFyZpCYWjVEG9GIya5XnTWva75VaY6msW9cqgC1g3tFjhaYk7V2Z6vs7iKIXlKZFHoGwpYrEUQOtgLgahmd8UojXm1G643MZjPabCrk6nO28L3vJXPbfS4MD9C8tWYngEPctgX5aTomV4aOcQNhg84d9YdHAxEeDvvD48EYhoe9pgcQ8QCzX4LhlQOcfQEe8AnAdLfp7YFj0pze6U/t9KV28NdogEVzu46yjbQlsG03jZBguw7mAmjeNjSv5gMyCVu0CQmvRbJwrcIT5K1D7SrBetndKKXXS85qUUXmUke7OoiHVebgKfXomJqoKOMwTWmpHUy32fGyMKmda2lHq+bsyOd6N7Dzk+RXa7NSO4eBnaZdWJROhp99u7dlNh8m1/KVM7emkMlWCA1VrRJxUpcTpyAvkKS1ewmssU2r+wkip6vxVDlK3KuAY/W4x+6FTUrBc9rCX6i6sPmyZ/e9zbO0wbrJXJJGJJ3B1nC2u6gcQgUC6Jm/wlDGW05OGcLnmg+1W67AmYbrdchbvAbUauFKJYCt4UX41t5oqzfc7vW3et3NXnd3wN/pT4Cj4DXTAA45BFRH3pAG5vZawO31+/vyoQBuv086NxCcDGXPRnKnw1m8eCgW8QwzFo8Go4P+4AC/EV8HrhkOupHebcovI2/oS+/2pXGCP0WKtD0ijkiRsaAUkdghdtyCs64Hu7VwtxHu1AFfsFmPtupgLgZwm8KOgkfgArhX5rwUPJdlFwIHQ+pw28iDLZO525bMJrSV6JR16iqxcmjM8b7Eor9EPwshTFtjl2XnAjwPbwhY4DAfB/uUfPjMgvP+vOovnJu3uwM5cJCy7Um7QIPXoyBqLMfL1dxKrQtqFyCT5W03ZedlcmOhz8v27RLWUnv6zXrtnNflrF8pnEpwFJpln3SyVcU2/EzZbtKU0aveXLt3NZTLS4p0D5ejmrunng8z1uTafMAHvHQuG4gVq1SxcEocEUQjg6sFG3X4U6UO+B7wQ1/BnL/B02X81KDU7fZ5dHa9reiKYRafjYOdPme3HxzY6e73piFR+/3+4YB/PBQdDwU6Q5xg6ySx+HQoczacOR2K4YKPB4LjQYifd9DnwvbxpXrT+3jodw760nv9+MqO/iz+6TugvBeU0/8i8mvXU9pOFpHiTiPYrXvbTCyYW2wTwXi3kd1uZnfrme16DNupRiByq+ZuVR2kIKw7Vq0imIZLpVelyFHn1shi6rrszAQF/4fI9KPlUqQCir/CizhJnnTOXyr5S5bVmZ/hfz5++IMlZnuWcCj+y8sdkz+LBTlkmtz33ZPWyckD5ou6jo0X35aodsFkzX+JZLbC+x8my+5UxZuukjzO65ZdIw+0cdZD2wkc94MQKm+wu1rBmToEHi+NK7u659qzVqk17Ntr95ZszjMP8OYrcJdsKfKkWZM7TWOZTfEHawfGHIsI4s9Vb8BbR0yjE7bBDimYg3vytpQKKDdMtcTMte+xhVb63vOBCkTH1wn3tzeQpg06+wPuEegZ8A4T848GAV+AE3Y46J8ORudkLjobwhkDwaN+OGLveADmHOG3D0IaHZ3uwUD6cKBzvx8etk1eeod/H2B3nbtY+qK8xN/mPyHYafg7dYR3TCngZ3dr0V493m/k9pq5vTrIi/camd16iOAPdO4gEGSBUIk5o0YWpREyrqrFt1LuYLdDVWWWWspCCl6VF4dll3kdIq/AxsNyOYKHJXOkMxBn/o0z4E0oet3ga99TsSD+zPnaiyzBFFwVYjTtwmGWgHdAlUBe5tZ0I2yTp/sf7HJgn/xB2yqCDy8WbNyDI0lTWu6dljPV9JGrTrz1Rp0ZTYPN2DAIPTJtrqzblsTcQsWnqy2781Vpm3rzCzY3Vk7r7UFgqWXW5eFS2dVerXrUtgof1mrW6/SImk4pHB4CVivqbttp2gOA25XTxLnTD86Sb/9u8kzsdoXd/qBzOOQeDXsnQ/7JMAzyFhh8BA5UDQUnI+H5UHwxmDkfypyPZGHg7xiiOOCfgEj+XnwazD3GVxsEc6nDwc79AfxZ7t6Aszfg8sGMfytYsNdKRHZ6fcuIt+FkG/y3ILHYrPqI7aBtu83MXm9uF2rXzO40IHiZnUbIT2skPpotEBWJmB1X1eStdK6XUuuI8OR8V0tsHK8yhoOSIf/NrFayug4xhs6tlDOr5YwuHw4WCZbXVrjlhFS/zZxeTJ7bCJotavBCp5fwx9JEyHtOIXXlzEI5e2umGbXJmxRkieDp1kETPKJTTKiS69TFGUW9/3PJvKrDe9N5umIuLfh41ZfZfIV3y/FkpY23GkLq5ipqJ5jmmdpVUnxLmqqzyJEQoVZVIb4KYQvXqiyFGGdCLbhpesVtaZunWgZPfFMZqCHlHPD3Bt39QWSmHr79snTbwBzsYMg9BDrD3ulIcDYan45Ef7CT0ehiOHM1nL0Yzl2M5i5Hc+d4fSg8G47PR+LL8ehsJACykLqD/s6Dwc7DwdTxcPpwiMDZH70/gNPlieRjAH8xpMOEL8ljVILRj42ltN4m3CjCu0a805vd7eva6c3B4Gq3m/F2M9xCCtKkwG+rZLMBrw2lVy8EGfpGJbVZTm+CPPZ53XUrxCBoZgIBzuKVcnalklsu4YzAHEDUTbHUQjHn8rlspfvgJnOQvS+Vj07WlI/dNsGXQIkX8Uo5mi9HYG6xkl2s5G7NNePZZjTTCKfrwZSu5Tcny2v5y4SPgZ0G2qaum+58Qwx2F0oBu/jsZRG1OV6Y6s6WtYgFqqq8qJoXG1bsPsOQdd1qsFD1F6se4QNnamEtVl2gtlSBcbgN53LNWam6ajD4VLi6vyY3aoRt8b87MEOuimBum8+eMkQr7aqE0Ws13uBgMNgfxOkfDHkHQ37y7R8EdimcB0MALk0UrrHzgd35WHwxnrm8k4NdjGdxno9lTkejy7HMq9HsxUjmciwHuxiF7MUX9vpE9mIsPh31j4YgddC59NFQ+nQECurqD/IO+Ie2+BvE38R+JHjuJYLnKR5wpXw+lYzMhTvNzG5vtq122/CwvdFOI8I/nJ8v5pitN11LzBkpVqF5nVskr3Oj7LAKU/HXy/4aK3+M6lZ0KexaNSfLrlWyqxWwaNcUB8tSO6Z0HKbC6dP5FvEcLOsT9BXCNo4Jc0W/DR9fL+o3ssgV8V75Snapkluqdt2ab8TzjWiuHs3WwplaQOCq/qzOadOqchK9abhNvSzbg096DFYTcXQxtDvX2vzj+3FV9ZZcSeqAYA7Y+Qt1byl5AxDK21LFar8QvNTS9eyaswrg6snI2lrdW294601kCRz6gDMFdtu9ocI4JKr40N9hSOSbvFnZTORR6g4GwsOh8GDYP4THHIYRvsNhQEAUANnhMGnDi0cj/vFocDoWno+GZ6PhxXgE7ADcxTiAy+ohC/KuxrOvx7KXo5kLGdVuOIB7hc5d8vPD8/HgfNw/G/PB3+moezLqALvDEfxBnv2h+0M+4RsCgvhLBpI6/lV3mPfwZ0aFwEANNwR58U4zJnN9ub2+7G4vgMvswM82wVz76RPOAAAgAElEQVS02xvstKJDPkjvNyV+iPa2qqnNSqfONMLEjapP8iqq/NWi1RqvhuXVnLUcbK0SI5+FrfFkF261ZNLYLq/4K8JouSK1qyaCZ+diyVPNy9pLCgfL/qIJHr/70RKsmlss5xaB3Vwjmq2HOoPZWgDyDLvZKlykb9jNlJPZSfpQaht3ktude9A2W07b3dCzCNQqjt6g1zE3qmsMvQX2rOheF6v+ksofenNLF6ceOIK7rHFc0CbgHNHm86Rj9ZCZataIiSpMUudv9/J7s8PvkK/Sg1VxffNZJiTUOSQEw8HBcHA0Quzw7T8aoeEZ5/Goa8CdjIWn49H5nVj0QOoiCB5crXnbs1F8mLm4k3ll2I1l8OE5fmkYOayLTAJR3flocDEWnN8JL+9GlxPhxZ3wbMw9GUkdj6SPRz1EjeQPggrdHeTDATTPYgD+eOhv249XggN6Xmu7RXu9YC7e7cvu9wO7HPhjkIeHJtyuCtfJT5qT9EhUJmSyXE8beVvQvCoodNjtrQYswdTjzTpog9TFAG6z3gX4EuaQ3kIRVQjUQ2BOGb+0AoUr8Vyx24wrvJSd4lcO4ZSV/EIjAzuXk+dwmXfJCztTuzIF7xaYA2o89TBXD2d1grk5AWfv7sChl7KlApSuOd5EbkU4Xo4prwpLc1i8AvJS8xVtN+EVmZIG1uQWK/6SHOsyTvBX8zjcZlO4HOXtXK2nV+tgLk3H2oBjRVitiTedSh3cDRZUPfVGA2WFUgj+15t4GHD27O1T2wBcqBOqZtj5Qi08GcPp4TwdD87GA50hHOX5aCTBi80u72SS5zvx1Vh8hQjPfnUsPBvxT4bcsxEvsVHZmHc+7oK501HndDQNzTsd8U5GgKB7POwA0BNFkMhdjgcD2lDb4KDDY5YMo4PBCPDtIgTsj6FzkrocvC2DPBpYjKzsp/8BV2KJbMnbx4d4aKa34XBrgA/kUe22EP4yUowUGnZtNXIb1cxGjQ/rtViSxgkXdXhbzBE7vMLStIwPK6UML85G8lGEhSuts23tF2mFkPVn3Si/iNiupOYYgJsVajM6Z03tanxDZsRkmhT3bEZ8Nqm6aRuerlNT41Q1rZaU07bYzFf4nE5+ST6Xb+VmbzdT0TCSRpIEn2s7B8t0r5qyTMyB1G00gw0bzRBnbOfXNY/EIJp5n0TOTboLcqwCLjD9MLUDZ7JAwCnAYgBnCgfgvOMx7xQ+8Q6kLjgBeWM+nOzpCMI7/3wsAnCwq4ns1QSCvMzZWHg1Hr8eiy/HIH4RPhMKdz7qQeQuxnxgdzqCYC4NxwqRA3Mgr8WfJ7dL+Phsf8Qog8jTkfBkONLJ3Pl4ODoZio+G48PB+GAwBnMHA5mD/pyp3Z55214IHuVwr88SYW+vLxlmsee9XtWrKXipnVoKUrddwytgDvFiJB8N2iB42U2qHeDLqGLsgja4YMZ/JfKnQJAUrjHnCIldOWbyIexEHgSPeK3otOfkocA+23LB5wPfywCCl12E2pVziO0ixXYhFQ7xXBXxXADU5vR+X/PIAEr2fql2nWrydqhzBU4oKUOxGm9ab0GetneE5v5cMbVQSi8moRsVTpEcc9hlVsm9JQ5HcFNhGSl9DTkE53vXuWqgEz+ddJqI4YJtVu3d7T7rLvDcaST/vzfrXvhBN+aQtIo874CqRtr2Bpzt3o7d/pQKJTg79wY69wfx3InA7giIkDw4Wf9kPDxjZEYDHwAFhmdzuAr14td3sm8ncq+gf2M+7HI8vLoTXeJzxtzLcf/VRHh1N7yc8C/uuBd3PD1A+cCfA/4u7tiHnr5ygiDgQ1x4Jv7ORnmejsQnw1aFzhwNZI4Hs8eDXUcDOZxtw+tH/fFhf3AIBw1R73X2+5wDPKvQvd/r7TfcvYazW09tVzt36+ldNdx268FOPdpqxFsMGTPbjexWDZbZrMLtRhuI+SqB4j/fmh+AD69oCoHPa3wLnkj5B8lrw7eUoBZZzTmpPJNFKwTCNcfL5XixmltG4lxBbCfgEs2rWmAXzDL91Js6JDU2nxMv0rxkHUvvSGQCZqsJc7rVYZ6z5il7hY4VqDFRlbbJFlmK05Jp5Xq3apXbVqnVKqd8NXGZxnPbpbKIwDA5bWe7edrKHtpJq8pgygoVlTu7A06rVmK5Kk9gZ8ztD6UOhtKHIykYwjsyR+XzT8CBgHt1L3N1N76csCiNod4lwr4JpBTxm/HM64lYtIG58PXd6OoO8gkf5+u74at7weVEcDHhX054V3d5GmpgDhTiAfyRPAIH/tyzUZh/xrwEzPknOIfCEzZF4pPB+GQoS0to6z4e6IIBwaP+DOcSQBi8ap+z35vebbK5socfPznZPaBWT+/UYKnduiME3R0IXi1kh6MB5uKtegZSt2kNt4Q5mvV5yZky30T8SsE6mCvD1WbXy/EaNI9vjRLxPSrU3lgRfCuijc/2Cpu8gd6dh2q3XIblmFJYVgEnO8dhSX9O8M1rmmihTFeLhIBl6GQpxhdzwYLey4bvv8tZX11PpN1mOxfKnVxi4JSvK4VjZkTUeKaXKtztQ0i30toqoMLV0uv1jrUaW6UafUtpbEQjSckkXGobxgqwY4mqoml3t9eS1kAlMVaDrRVhFVoTuQOmjend/o79QUgdz4PBtFxt+mg0fTLunt6hHY85x2Npc47ADszhvLa78dU9qB0senM385oWv7kXEbWJ8HLce30veHM/en0/InZ33at77qv73tV979Vd/2oieHU3uIL+0dwLkDcC1wxzzkddPMBTw86GXSTFp0PB2VB0Npw5Y/9NXbiB3Olg10l/98mAWe6kP3M8EB71BYcQtqZz0EyLvM7dZmq/3rnfSO02OndqnTt1x6Run6MJnpof4W412mJikdmqg7xoI5kwYJN3sxZucraFM3wgjxMuFXhbprSrRfAXblQyG5XceimzXorXzEBeIVwphKsI7HSuFePkGa/nJYRllgn1HlG51UrX/zF2ZM5vve0ap3/nb2JXamFX6pgt8tSS/Z+xcw2+5ap2+5RG2D7BelXT5A2OJ9Ga6eRBpmFMRHWMkXdajYcbaQTcaLDfH+4NMIHYHUiwg+AJu04YcFRZuONgKFE7gAj3CuaAmrDzToTdyZgFZPR9SEVB2+v72TcPcjA8vLqfeXMHFr+9l31Dy7y9T/KA3cU48Eqwu7obXN71ru55wO7VAwinVBAv3vGuJuB5XTycj8JB+5djYM6Vv2aMeDbC7OR0COIXno9kCBzP7Nlg1+mgAdfVwi4+HgyP4GT7vINe56jPPex11E1Og7l9KB/Iq8MY5Ak7d7/h78Ka4W4N2MGrZrbpcDOaMAhAnmSP2CXKJwo13uKtUvwS7DarufVydp1vPtbGjqjxgcy1TrG4wvcl+xN28/UINlcLaW33inS1EtiwODnjO5dxglxDIlYVdJc0DKL9zTRvaeCCDG9smC/wwTacuVdMr5r0uAicFp61XsrN0DUNmq8hquOsJTL8tJU9WX9qOpu9NrDktJ7T1uzablDw2F8acO1EcHPEqoSvSM5V67Nzpy8lhbP2123QBoNjpW8dNuZSYs4Bc2cTyCpAHoI8SJEv7By4RcPu7cOud4+6cb4Cgnfjt7B7mTe0+O39DJ0s5G3cvZrwIXiv75O5C7B1l2r36r7z6p73Gr90F5GfqZ0PRqF5VzhlFy3Buxi1vMQ/HwkvhuPLkezFcPZyOHcx1H0+1AXNMzsdyJ72x2eD8elAeNLvn/b7xwMs4hz1e4fgTwgeNtMHjdRBQ2fNnKy3V4fmBbuNUMBpngCJbS3cqUY7dL7BVtXX5EFgs82bVTwEm3C7ZX+jHGyWo81KvFHOAr71Mo2Elaht7Yc1vi9UaM/L+WDVVLAMzyvsysJuoRbB5qvIHsK2zjFua2NHbfPn2/FcKVlYas0j2ZACEoiO9nUhvMmhrIVnbrdzimlFOsc9Gm4HJmvJtjWjXVQ2EzeTLiprnrtN34aUtntdG5Lb6fd4si7g2ArCbj/CNWibuzvoHg56RwPeoWolfJFdV/pWEzmo3XbvX+RhU8whRtzjUaSx6cPRlNQunajduAvsAN/5HcZhbx7Er4HU/S7TOdO81w9zb+/F7+/F7+5L5+5G5O9+bEqWqN2D4NV9/5JO1n913728l76agMv2r+5C5xw8g1HKHsK+O77lJUpN4HCZRNsJ7C6HMwAOdjWCs+d8MEcbyJ6TuezZQOZ8MD4biE4HgvPB4HzIOx30OQgz4B/3+0e97jEksDd92EgdNlOHDeewTrXbq/t7jXCvGe6AuWYG5149swv4ajgjDVmBOYgiH7Zq3nY12K4EW2V/swTDQ7RVzWxUc5tVkJc1J9vm7yZ5q1ZMMcErhqvliPlHhe/FaGoX0moB3xsOalelzi2UW+2sCjlbLPsCjvXAJc3yr1SsYefabIj2MU3eUvagbXvdCaJBEl0FYh8qgdVmPGgjdjVnXYtV7SUGSxo2NQxsU5lgjs4UJ6Sul418E7n9AY4Y7TGDc4WdryaE30ojrP0AXUzJq6ZbzLlQuGO51yOSl0rIE3znSAXuBMhG3z2CYwV2Mfiz2E7w5d7dz364b9iZ2sXvHmbegtF74dsH4ftH8fsnmbePAJ8He3XPubiXenXPfT3hvb7jvprQAyi8I/1DwIfkd9x/fYcPV8hjxoKrcZ2jEaSOOkfyuqB2FzrPB7vMzshceD4Qnw+GZ0P++aB3NhSccBAaP4HwuWCOgkfrBXnuUd09aAT7sGa01xvtNzMHvbn9ZnavkcXzXjPe42AVx/vMkPNq1DTcroZblXCTUoeHeLPCUt9GNWu0rZUyCXx60Cs89V54cq95RHiREt54tZSV2uUStZur0snOqi2RbNWXuZRFV2uRXMnnDFxRg5alZO6y3adHlKYbQHh7g6ULpnaaKFRUV+bry9cXf3CN2XbuN5SucoCitcxnOw3rlQ6EepuSOgC3p6Z+kkNoeEQe1jmwaKbPgWdho3PIP5DgJQ3WEX+PgpcCbYcjLplj0uAcjSUh3fGYqR38rHs24Z1O+Bd3g1fIG+7HF4Lv1T3GaoIvA7V7pWDuPc4HWTnZCMC9f5SFAb4PjzOfnuY+fdP14Wn27aPwzUMf+cTlnTREDsy9GXdfy97c0YcTwRtkvmBu3H8DccUzzvEQCPJU5/cK5A1lL2jws3jOXQxmYdQ8SR3IOxv0z8DcgHtiM1f4P+lPH/RB4VIHhh28bTN91HD2Gx6wOwBz/ZmDvuxhX9dhbxfh683u98Z7zWi3Ge00Qp71EH52m/kHXDAULtysgLlou5qBbVWzm5XcViW3URF8FaK2arJXguaFfMNZip8lFsGKnKwCvtyqxXYLjRAmtfPnqwHgU8M+vKF27iK7W1xi0MkZuKXkdBInm2xfppMb3exikVYYR4WzZmvNsVKwbhVJc8Bf8zm2PbpRS2s8Lr1lp2xbgZ2lqzua0dVIJisj8KesAw8kMx0Hg+7xsH88EhzB1XIAxDkYcA6hcAjmBtNHw87xcPpkxDkdg7k4z5BLwqVC4ZC6Ip2k10NMRrsieQAuxAOAA3aSPZ5vH2Y/PMp9eJB9dy96fz/z8WH285Ouz4+7Pj3KfTTynuQ+Pu36+KTr/WNEhOGbB9Gb+yGiutd3PcZ2dz0K3l3vzT3/DfMMRnuw1/gTJwKEhlftmG8M3jZis2QoPh+OL0ZwZs6HszxHMhcjnEU4H0a2G7A1YlMzg87JQOqkP33clzru6zzq7Tzuc457U/C2h6Cwzz3o9Vhz6Q32e6PD3vioP3vc33Xcnzvqyx32Qfziffhfjpf6uzVEgSFsl2FfAFe7VaZtl5EFx7u17HY1u11GkBevF+MNZLU4ixmW9MqBDPlHUj1ZTqoqfCf3FapdVmrXDGh1f6HmLdTgcKPFWrhUiyh15ZDF3rLTmsHk9CU/5MZRcm3lUvvySrshVafFeXCyJoE41dH31+ruepPrg7zwIbmiAdjdbi0tpzYbqo8g/+L8rc3/JDNzO2xLOG2dU8uB2O0PBfvsQHiHI5wc4azbIH7ovaMhtqGOhkCbezJ83TNQt8oqt0gqGdqfjbF/xYRAwF2y3uYLuAjkkZsH8duHBl/87lH2IwgDf3fDDw8yAO73J92fH3V9epj9+DCHXyWUj2nQv7dkLnr3IH5zHxz7OF8rwsPz65Yh26Dd5Z+IUA8xH/4myG1VTwnPRmiAT+2Q+Gw4mXYBkRd8ERaw/jeM/Nc5G3LOBpzTgfRJP+AjeeDvpDd9giAP+tefBnlHff4hF+H8w97oqC/DjHgA5GWPIH69mYNmyOAPvrWKQDCC7dVAno/wbrvC8G6rFOxW4r1avAPZK8dbJdK2Wcrg3KLaIapj2cUmCTjAXAqTZkYps1TK4ARzq5Xs/17teNFQOdmIpoxV0nbd2mIpvXxT8NpXpfJKNuQWidqZcaikxkGSDWBXd7m7yulfNbvq7UX5dIJdE2lXeqdFXqvhaNORjo3KQe1shMniObZZR/1DyNuAOBvxWs0oX20AlWdVFlGp1jXsrIVwphaCfWiv4DS1M9SEXUYPER4+PFRsR7WLKXL48GHm/YMMOPv0tLvNHJTPiimvcOJLIZmFIc+A2pGzxJRhwKh5V0me61p6oZIKxAyyR+Uz8ROLbGmcjwSaPLBPA6bO+Yh7PuSeDX5Bnj0c9qUP+9NH/UhyfdZc+sOjfkSBxA6C12IOahcAsj1Tu0ZA40oHKGRWAdupKOethoBvu5LZLoG57CYSW5yliOJXDrTD5q5yIdJXJsEWxVKJ86Qc75NB7UJaPVio+X9QO2C3WPEXr29T49Dvki69suvWvry20l1OXnF0Y5dJXfumN9cuhFvnmrS33vQ2GtZ+SMZiNSrHxT75U3cPwtZ0d1o14d3+BLX2qQdmD62mfgD3irAG/7Ng7nycJbfLiUgzIGxDtfsERp61qoyzmxSa2l21/OwNzYvbCL4DYfczH+BhH2TJHD4Elw8y74SdxXn4kK8wHIxfwclS6qBt7qu7zqu7OOltqXws4Dkwprp3HautXE5YVQVKbEiRtsvx+HLMJg+C02EfdjZiKXBwOa7kd8y9GPUuh30jrw3f6QCsE2p3NOgw22CpBcxFxwNaBxnMnvSDvNxBM7PPrBbABWRO8LHOxw+5TGSCR+D0vFOJdoBdObNVzm2VwVx2i8xZ05ZdNamdTUxFmli+Zs6c7P8eO0ldepHljzQvtOLFCF4ydP5H8pTYMqtIdM6w0y1xYq7pbfb6G72QPU9jsd52ax7Y+qqUuqazT9oc7VapAzHgmWM1kYO82dQkHgicZpagdsdDLkOc0YQ5w+6cRThfqHlt5uBVcRpkF0gmxklhG7V2YNd2uPbia5O9hyAvhsIhmJPO4UOoIBILCB5TWvhW2Du9Qu/8IHhz3zMDeTAJnmtSZ9i9utvSPHhbdTKuwB/7vOHluFzqWGwPHFMgdiZ1gXXn+JkMB/2rkeASOA57bdk77YeljuEE8J/DCguLLEcDoVaQotPBWIKXldRF0DbSxiKLx2oLsfMleKEJ3jbVjtjtgr9ydgcRXqVru0LyIH7XLV27q0VraerbxjeZW6vm/htqZysOSyyFXGP3pblWouONlq2Wa2tUk2pnzG31BZtNfxOc9cGNegrabHpC442UOveA03LtjNVpjeOCOY5qHo96Gs/k/JINyR2PhocjGh5JIAvEXKRxSyqZRXUXd0z23DNFeJcT5Ml+Fd825a1t7NjgYo+r5YupefeBXZZVkofRhyfMW989AnDhu4cR6yZ4fhC8vR/g5CuPWUl59zh68zDk6w98I0+ClwZnDOxaTrbtcy3nuGKqEYgnDhmo+Zu54iAgBC+Sk/XV5CBz+kx1hMcCYEfypHnng+6pQr0zyN4gxwFPh9TtZZEllNpFJwPxCROLGKEeAjukFAfNYL/JSQI+kELw5yna86V20W6NTpauFmpXyW5VunaqXdvVGGqHbJfzfLa3a7cXVAJOj3JWPmfMreotkG/NNwIaAzuPpTvEdn/Cju+1oJFMrjiwo8VWyUr1i10HmVoofN3R/FzC3EoS2AWaZfKIXS839bc0vb1t4yQK4FiZ47afe6iBub3BdhhH09y5d9OxgjlhhzPAK/CnNtwLkWtZ0PKtDOzabhTZ69lY+hLSwrY9J0SgeV842Xsg0rdGvhmc7Fs5WWSm7x7FH59kgR1oS5gDgg/xCUQweeVJxgp4sDcPAaL39oHCu3vum/uuTl9BnmsIJhmGZbvWTGOf1yx6NZEx5i40/AzmNGoVsMQo5pghgbzR4BI4jngXw4jz4GrT57LTIbZ6mfYOhRA5bbuF5m1P+jPILY76kNuGJI/Yefix32ds5+8qw2hFeBA/5BzcYdtlVhGTvGqOakcENUygZtqGmmkr9Lb+aiW0pQ1kEjZAv17r+tdqVwltrXDBbiaU2i1pTqmtdsbcF9jpboT2MPqXagfmfALXS/i4bGJTTJarNtV4GGAdmIWPfodlkSH/IEkdkhGSZL9r2OP0+Xh0PhFzMPMOnv0TTbPZnBLMXKrkCuhAwAIL1OD1Xt33z8Y7T8c71TP1L+86FxPp84n0xQQenLM7KXx4eZetrav77Kvap4EeSBc85uv7wXs60LjNHBB8J8I+PM227d3j+M1DSR0VEWrnAjugBsF7a6f0z9yuEAxkkkCpnQneK466cLbKnKksNJ1Tb8OHb2VQaBHhKCI852LEOR9Onw2lLkbS5yMp2NmwczrsQCPhnU3t1MwNiN1ABmp3NBBwhgpJLnSuF3kumFMzlz6XRWbkttsVF+Tt1YFmTPKqyCrYtGANuZwBhTbGslH1NtgOkAaxmMKsQltqlL31GuDLfql21X+udhpwklV1f3RL7drMrdUCnbr0Cr9ao9q14WslE0ANOhcIO8Dnbmp+zjIJrSuzPkLskBkMeAeD/v4Q+xCmc1q0SbBjFx//gy3sTjWbeTYRnSXkWUrBhQYFZ6GwCy0zePcoA3TO76RBnnqmEDzv/A6Bw4fEbjyFX8WD0WafgN8i7BSowYc+iow5kzd628exsMt8/CoHg84BuNcAi9hBHf23D913D32R5715QOZuYqfnJM9IXK0Ez/zsqwkwF4m/yEzPZO5qvDVegA/HvKtRl+SNJOTpAWf6jBUWT3mxfzqk8K4/FHYh/exgdNxv2758EQbyoHl7TRdB3l4jyW13uK4LtwtRjJh/1DI7wo4FZKndJm9mgZPVLVUEA5wELOZVOKLHhchKdr0Gtcvdmqv7tKrHvYcah+3mhd1CLVisRUu1cNlufqhpVJN7rOm2vGmDNXGy6/UQBv5WKr5uoLbFCO5DwMCfPWw0I5Gn+xb6vE01J3jZWx+vpdnSyvRBf/qECzXsNOxpPMnyhlY8591oc3mak/M1jx4aYSZvCsiCVlnEqieOwWR4nd/pPB27rbapL51ziRRZCYw2+9Cwu7zrQboUq8XQvLePQGHw5hGo8mT+O76C38Jns3ePQ9j7J+GHpzHPJ3gFn+bC3j50Xt9Pv7qXurqbej1hakcXrGS2E4ZYkOnw/ZhixtHR6O393Jt72dfJtBUHrjhPegeKyEiAI1UTyEK81+NBq8/mwYDg1RjtnLU9LhmdUe0C5RZh63oDZLWxkoxEBY9asnco5bPRlUNWmBH/WYUlZMGlkSN59dwuDfCFG8gnamIOYKhxylm9khqyXEvLcD6UxunigNjVRF6VU09Wt6Pa8eSW11LN53hmzeU2oS40UAyXYGdqZ7aa3GR4M5nwbggesAuheQjvtvvU7G8XTfrtfpAUG/x9qeNB2+xiPmHaJrNMwr3JHNxrMpI+EUrk2FQ14DTKS1MqyolfDcD51qeXJ02DLaldGtaWN4RiFpPJUYZmeBZA8dvH4VvyFLXAiuz8s+F10AlM3+MzH3lvYQ/dNw+cd60Het77lL3X9+mC22kHshMkwq+R1mhWQJOkGSicnTQKIVwwgXsNIadMsvL3ajyhzQTvkuLnXGmk73QE8LHywsSC5FnpznILezDP67cMzLk6/YMmsANqcK+M9pR5xPvNDCK87Vp2h5bZqUntuJzm8lp63Xq7qrVc7kFWwRw97KpOxnZ0snX6WRtkt9hOfjZaqkLteF2c7d1wd7qldjedrKndatVuvvFvApdsfyVSB50Lt/rCzb4QarfTr3u46o7UzibkOnb7OqF2R+ZbOZtpkRwSCNKmLS/3JnNnEy5nlmjeBaUu0PwINe+cWYLHoHsCugWe6Cvh+F4/AHw0vAiJenUfUtcpS13dc/A6RAu4SKgMIFKF549fZXC+exq9+Sp+C/6+it/h4Skf3uoBr797Gr/DJws7ulcx+u5x8P6xK9oIHM73j33Yhyd43ZP+UQVB5wcw+ggniy/IXfA3Z35KVQsV7YG/UNkGQz3kH6+ZX0cICvnTghwcP2PIyhHSDadgeMCHr9j28M5G0zbMd6bp5dPB0OopUjvlFjZGwE6Ge0jg3CO2vDkfCsEzRiGBiPkQ6qm8nN3j6EpsAyycGOCsnq9LcG1E3F3VBhqvVdVy5FotXq9nNhqZL7BTr+IGdomTvcZuqcKL6FfKX2BnZlJn2K1phLPtWG9IXcCLmPoSJ7vT7221hudM7Xb6O3f7Ugd9af6DkcZqU1/FOV/AceNG2BFEZK/MJ+5yVM4G5i4m2qmruVprOSiZeOBLyQw7z7AzX8nZpLtUPmNOOHomYJC3G2bYAazo7VeZd08zQO09HwBcBAOC777OvMeL+OTHIC+W2kVvHyMW9IWdb9iBv/ePAzAnI396BRQiO4k/IEYkdqz/2QCphM2Yi8xeIckgiNfYvU6wg9pR4Sykk9S1sBtzkhlSCh6xE3OBrg76A3asKh/y/AI7mLDzhF2cYMe5qYxht8ltyIDNJ2KnZecWdgDOsNtoZIkdmGMmizS26i1wryJaqEfL9RjwLdaJHa9XqgeSOjlZvpURnewy3/3o2s+KPN8y2VemstkAACAASURBVBUVh4FamzwzSV203R/S+vytPrvDUFdusVCi2yH6U/v9nYcDqYPBdCuGI2oAzpYLj0bd4zH3ZNyDnd6hzp3fDWBnd4OLCbU1SZvKvASOIocAzgZ9xRwDL5tKMuyMwnZY1v4lIw+omRl8H58CrOjd17Kvwrdfh2++Ct48DV4/8d8+DfgKzic83z8NJZMBpY5secaWVM0DbR+fhrA2f5++ivQhKfz4xMjLtptsxtybe7EZydO4sgQv6e1y4OAOTa7WNf6uxul5z4EdkgxOL7O9wQhvyFcNLxB5oQ3qcXis3z3kFBknevjMAQJHMwSBzGNVrxEc9UHtcsxneQ+QkRdv1QIu+OniKUZ4eGABjzXktXrGpM7Of+lkQd5SLV4GglS7JKVY4mYh1w1Xyv5NqUsKKDXLaj1b6G/5Vm+NOay2DxMnG20PhDv9AdTO2l97NkKi4tzBoMZGBjkGfDNpwINVSY7HvOPxZAzdmEvIuxdyeORG7e2VtmlaQ5eAL/GebbVTDBcYcIBMoVuSLrTCMr5ozCURG56/jt99E8GMuddfB4Ds7RPC90bw0b4KgR15AltfQTWDj099CZvXYo6cwYw5APf5azAdmMN9/ygAdh+fdH18wiYvyDPm3mrIz+b8XkvF1diwSQJNsoz7HONL4KPDfSX+NL3sJusa2sU8HQ7PhqI2eXC4vLSqP9C9Vbw36KifcwMaV05L+QI5WTYwDpqI8+LD3ux+AylFZq/BG6jYNKuHW7oBl2/5UtVbayD60iWkazX6Vkkd7dZir+p2DZXu6jijJandcgPMZVbq8Uo9vCaP2zdQO+QpXHHlrVVVz25kYg5b45Vp/JMavLUkETm9SZIBJw8bg7mt/minL9gd4K2r3KBOOvramh52jzg5wjFgpqit9VXboLZayenENXMX90I7L+5FV/ckAPcYErGXxVE5ZgOv7wftiI0Z6EPzsw5Sy3bWaXjB2r7VHvDKp6+zOC2BgCf98E3mw7fxtc7h/Io69176h/O9tPDj19EnkPQVz09fhZ/IGeQtaDHH5488I52hIWjZBnzxu4eI8LKfnvZwhuohslp2eN89YHpL7O7GDPLuhy218zhJejcZ2jPB41QpTGp3OWbrQr5Gl5PlyPPh+Gz4mjz5XPdk0KMNCb6BZEUDrlZEsryy37TplfioNws/u8sp0dwe+Qs4E68+Oy+qh+7wPWF8XULK2y9pjexmM7fZZEoRL/TCnwaLSFe5MxsvNoBaZglqR/LCVWBXt3yWF+Qs8/oIj0kKmZPI6co01Yr1So3yphmnYE3DJmtcq/Z4g0QvElgAR+a2JXUcoeu/ka4ihkPchhxiyGHXASHa3fhc5J2xLBxR8O5cM3d+N0x07l50cZ9qBycr38q+VkvtrOrGAge8njGHMO7NQxffchY+HiKuh4MjXp+/zoEwnL9/0/X56+ynrzOfv8l9/iYL/vDb+UWegjxJnRzr66eJb/3wDXF8z5P2/psQtH3+JvPpm/j3b/BF4k9fh5+/gaRFQlDMUeSC37/OfHzCPFfkUSDfPlIb4y4S20iC1wXa3nBFzXTOpM6cbKhdteDtA0R4wRs831XmYe51tPPVeNrGSEUb13iRzKrJEZ4N85YqCN4J+xahedhjjgtA6lxdr5Gmq+13DzhC61nOy+5RE4lteMx1ydxBI7NXz/K+PQpeRCd7/TYbcnc13rq8oftVmUzUsxv13Eaj69ZSb24R5FHtAF8oqYuWG0Atgs6tNAIEdit1b6UG38q7mBaqqQUVjZd1ER1btGqXWddVIR3fKkk3Xvk8e90tXR7NiyO40JrcVLI7wJs+job8k5HwGLnVaHg6Gp2ORdpP5nmM18egc+HpnejkTgjBO+MWIIUND0kOcS+4Uhf1AhROWPagNa170Y3JJTa13j1S4eNRmNDzSFW0J97rx94bhFOIq77JmMGHwt7D+GL8+bvc799n8fr7rwK8Iqqi99/ic6BqQDD4AK0CTN/GIOzD1+EnAAfIvo0+fxt//jb69A2+CF/8+K3/4Wvvw1f4s/yPX/kfvvI+PPXePXE/SPNM6pjJInd+qqJM0urNqAWneZaHsNZsy/3s+wfZDw9bswj3w7cc5tPsAqSO60JMOK7uuFecKvDUzPAuxm1cRQN8I7pGbRi5RZAI3lDAD+3k6/5pf3DSHxz1esfwtr3eUa9/3Bcc94VHfdFxX+aoCZ3LHjRyh73dB73duocq5oVAvBXJLoPjXat25fJaHclE11aze7NR2Gzkby33di01stI5Zq/LvHI6XGoGOFfhW+vBcsNL3imQqHXyPZMIn8Nb6Cop8oeQrs7hTc5v8socXrGGFJW3anIknZdQ7w3wUt8DuyOij4tehwO88gP/vPPRuGWZM3vA/8hYfDQSHY1GR+PRsWF3x+fEOSC7H4s87/yuf8mZIuJlSatqv5C36A1U4UFko0pvH2bfPZI9zagUZzE+Yq/g7WMH2EGuCNO3LaGir4QF774GK/Gn77Ofv89++g6OFcxFeOXzd7AMOPv4Dan6RNQI2e/fgbzw9+9g0e/fhp+/BY7++6fuu8fO+6/c99+4H77xPn0XfPpr+Pl7fB3kHO7bJ+n3T3389t+/haBaFVChJIxZBXshCPI+EL4cfC74e8f5F3rbTw9zvz/OfeKoc+b9vfAt/SxDWxsWtEktzrFOuBfajxR58AYhe7ujvDQouVKIl/NFZvift4v6TvHhYHjWH572haf94UlfcNT0YCd9eDHii33xcTN72MgeNruOensOevO64IK3oe30xVtNkAeLNuBYwRxju+xmo3u7t7DVLGw2C6Z2OThWqR0CO0R1pnaB1M5fabhQO0sU1uq8PgLKt1TzlussIK/UXXyO3nLEWdPY8HpDLa8+FUds+2YA2BG4Q96JGR4M+AcD3PVCPHc0DKkLT0Z5XSFQo43qHM8cj0XH4wCOdnY3PrsXnDGMQwwXgDYyh/9lpHhq27MtcVclEuaqoZqhHFJ694hjcO8f5z4+Zc/qw9OsZZf4Hn8AWE88JAHmIj9+m4G14jPyZ7SZgbaP5JLY/f5dBvaZ8hZRz76NABzs79/jjHDag2EHVXv/xH33tQPsPn7nf/5r8Ptfo0/EDsFfAPvEEBDhnVl8HVYiiVYVRjMHWUZ4j3II8sCchXeg7ePD7KdHHPh7dy/iiLzmSdtjWsla7h3vFcz6FurkXo1lLkazF7qxCuRdDMd2RV8bvjNewhKcDUZcS+sP7Tzu9YVdAObOesOzvuikN3dUB3ldh43u/WbXTiOjO9Eyu32ZbQTxTRivvNDt3tF6LbdRh9oVZEWpXZNqt9BIkokVYNcMqXYI7OhkvdWkAsLZYOSkq02PdzH1hmvNYL03WEUM10TS6qw3k/lhAMdSMC9tFXPJrYa8Z+5wMDoY0ooNklZOBQd2HdPxWHwynjm7kwVwp3cyZ+PZE+pceDIRnU7E5/fii/sR7R7iOf/qQXSJH+WH8SvudDHE0X90BOBePwyS7nsCHJnjfsPXuU+M27JKSAN+j7+G4DEyA2oA7tN3gCwL4N7Jk378liJntJnpE4jg37/Ptk0ih4dMmzZ7+MdfM+2TCH4XfvzeB3YfvgWC7tuvvfff+GD3H39l4CjaGAv+/m3OchrI3sen8SckNE8Q+eU+4WfGUlqmFFnLZDlqqjlT2HuAeC/iAqWGUpXFS/nueBbbvdau0Cv1cy/HdSHkuO6KHEusTd6pQj16oaH4fIBbQslapMgDdlC7877orC8+6c0eNZBV5I4a3ANChAcny3v4+il4273xVm9muxlvciwlBnNSu6KsZNhJ7f4Zdozt6EM9lT84JLfZR9TA3EZfZOdGb7je9G2Ec0Njw9t6dweQZ+51fyg8gA2GR8PR0VBslxy2lyHsIVE7kgfmMnyGzo1HOM8mQFt4+SC+fBApjfCvkMFBzx7Frx9yZLwVw2XePowEXMzO6SMuQOCE4L1/nIHOgTkWe5mQ+qxrfB0h0jJtA3afv88BLMZt9K32oaSORGY+/zX7+79lfwclfyUr//PfumD/+GtWlsP5P/8ND5m26UNgBwQjYRd8/Kv/+fvw0/fhx+/CD98GOP8u7P7+HX4eWIsGc3//rhs/G6Z2AO7TV1nuoT3Nff6qq5XSkjzCh8COzOVgJnjvuUMZvW7l8hyjZ1fDmONm5GvWnDXJMpF5dSd7dSd3OZHDeTWeu0meLsSl2p0PATgydzGUueBtGCQPBhYv+uPz/sxpX+64GR9A7ZpdSGZ363SyuhAts9uf2aHmZbYbvGBlrRpt1HII7Hb6ijfV7l9it2rY2Z1fhh1ng8P13mi9L9rsj7dgfezuc5Cul5eebjbZ40fGsMfbDnltoHQuMuP9WcOhoQaRaz+o5RAqV722kzGc4flEeHE3pLw9iFQo8S8f+K8eIeK24kiscSZoW45Db+wNZKxnr5XB0Fqr6qhmrCyn2A4ODuQFygxon77LCTV6UugcCDMJ/PwdZe/v/577x39k//Hvub//R/a//qP7//2Pnv/6d5CX/a9/z/3Xv5M5M31IA4h//z78+/cBgPv8rf8J9tfg7/8W/+M/8HVyv/9b5ncIIZ11Ftgh4YXI/f5tF7BD4mxlwk9Ps5+fdn3+qhvM/f41zp5PT7s/Pu4GeR8e5t4/6hJwXZ8f5z4rwvv4/zH2Ht5t3Fm6oP+j3bPvPYtA5QJAUBJzVqQSRYqSmMRM5WRLcpac2p3Ddk9Pd8/0zPR4pttBycqRkphJxELlKkRmgnvv7wfScs/s2z3nnjogLSsQH76bv4tFFo6SHAR56Ih3MpPbvZMAuB3wxNfIdtjYFcZRQIgf3SGNAv4aC8jb8LMUfK/q2FdY2+Ne1vBgGw73VQ3/qop/VS28qJKA8J6Uy08xpZBQOR7lz/hHVVSKD0VIAYh3Ibzbwt5BD+u7V+GH8A4I7w3A3AbsvsFW2A/ZrvR7J0vKv28SSvPeLmcAfHew5YDIu1fJ3K30Evlm770K5LmHhQtJRUT5i3pYtvAkTpYCjmDOSwdM1qHGjJCB4REc4fTgwPB6AgskN4rmHWvyTuAuIGYPmNlBNgeedK80A2EQYosnMVxhGAk78fu5jWocSSmQ7WhkBt5zBhkOoRY7IgPakNsI7ACCkTbAhxg7IgLsEHkdotIpaZ1+rcOvdgD4JEDY6zynHOEJ/vAFUJ1yhFOO8gl4fZSPHmUhqosc5jCwOwRZBRdvE2NtIiQTBHnwQqIGr8MtQuSgFEWSEwFzsRZf5KAfkbffB8iD5yw8AXN75cLq2j4pDCxIiB+HA3Zixwxht8NDkTe5k53EPgc3vp1DzKFon/AKCG8bkhylur+L8F7VQ9jHAue9qgXCA/DhTi58OVrLj1bjxu7LGnGkQnpWJT+v8j+phPBOeFDOAuYeVQsPKklKi0J67L1S9s5WCPLEexW++5UBNOpkvykTvi6FTJYpFIpLNzLZ72O79d4D3jTHNhekKqTfQFoO/P0qdl2LjrlPxHgfVTEP8BgX1TYEZ4qYA0PlObIY8QhgV0+iugbPMzIk/HwbQ+Q1weF6CoJfDUUvyZw6HSSBHA2jt6bCVBLtsU7iaqoUOiAD8hB26EmF9eyBJ5hD2CF/kKrv7AGEXegAyT1bMW+AHBbyVkCb0u6LH91AHh89wsWOCkBO8AR+gqfSIaldfr3Lb3T69U6fto48wm088arAcBDeMfHDLGAucZRX2wW9Q0x0AGTxNwwdYqmHDeMvEzA7aREAefE2mQIODDgPXyPsClQHsIu2BGIHA9Hm4sgBPxjib69E2M4XO+ALI/lhJQWDjV3M9A52ciegrWhie9HkNs8MIg8wB36WndqGQmmomLadf7kNEwuEFwHchp+lNgpwROQxLzHOY17UeEeqPS9rvaN1iLxXtQLCDvxstW+kxgfPJ5USEXuE2I4jKqvMPWQ7FidT8ISQcB8Ysar4QYX/QXnwf8d2hOoI7FBAmMpu/g/U3ETa8643HkizqxLR9gB7D3hviZ6Be0hkdR+SE0eU8Igkr5e0wgrCrs8aWDKSjs8R4mfphDp2I1By8E3S1y8qrLXu9NAZJDJIwlDw4eLqASnc7APwUcCtGzLfeu+BI4VfnrgzlsbvG7ALtxYcK2AODABHeA6DOcAcQI0gD0DDw2ut22d0Ecx1+vROWQMgwq85QjEHUGMJydEXDDwTR/FLcK/IduhkhfXfUCAFF5ZgTkocCQDU4INBCE+OHZKiLXLsoBw9KFHkRQ/6AXYEeWiIvH1AcnJ0vw/YjpZRZvcg8U/tZqd3UqpD2E1t987sYKYI26FQFbAdipOi8PcrcKwNCDuye1tQAC/EeWAFtkNvC5ijBq9H63kkvFoeBTGqhec1/ufV/qdV6GdRXaCKf1QN3pa5X+ZFgYEynE9BObOt4r1y6QFSnf8BONmvS3mA3Y1KgjxsRbA3Ceyul3pvluGM53UgObwBTATUEXNv0n5roetKDkWQDoQHMIf3ssoKJy4f43hq0aNKXMnBW0qVWKt7WsM+JVK9WByHfw/82xq5l9sYsu7gpRtfY+ALUMOrMMlIXcbkbgaXZYgDpUxGnSkiDLLUZjnc7I+0+MIHwdVytNm13mMQN5pU+B5jBoAGb/lsM6SxDMUc8bACxvstXsAHgAOQAY5V6ZC1br/SASgEF+mNHGES7aLW4VPxKQCZUUqD52sv2EQ7q3ZwWievdXJ6FwAacMxEDjPwm2CM2C5BmJg4Av+7pHcGwLR2f+KITznsi7f5YoC8Njl+yBeHFwcxpaBz88B/8dZi5VAQnrHW4vjBgNIciDf7ge0i+yC94EJ72Mg+Hl6H93Czu70zu7yhJhacL9gsZL472ekd3PQOfnKnOLFTHF9PJuA5sUMe3y5RzMGXYK8KVIewo0YAx5GAj8OzHBjtCSM1IsAO2O5ppfykUnxYzj2pYp9W848ruYflnoe4lgEvUFfqTqmAfrZcul8pP6wKvEGoTvi2nN9IKcDJUra7VcbeXM9kbxOc3SCwI4NMpKSC2sJEt7/cQw4keMntIpxlwtuEFd5HlaTlWln0GO93AeYYsGdYECealbjyjgrAuJZHNm5GAWe4aMiN7WLHd5Ka3E46yehF9YYmMjJJgraNJ6KwGQlvdr9Mi3OYAB4EVhOwGYqsBtG6ADwXbf2+9kFrb1Esi/ChVhbLIocliOHA94EBsa3zHBJeolPWj/m0blntkhJdogZfdiDPQTKhdYgANXjqEPPBE1/ALxD0Ll7t4AF8YFoHp3bC7wMgBrYDykR/HYP8ox3+X0mFMBESlCMAOAlJrhUAJ8XagPBkpRVw5kMPS/xsvNWfaAsqhwjyDgWVlkD8oB9gF28GzhMRbXt5yGqj+4QIBB67GLTdzOxOjmJuFsXRmOmdwtQuaXKXNLFDosgDwFHYUSdL2Q4PIjRwo/UkqyA8R5GH8mcQ7dVwLzHD4F7UgJNF4b1n1fJj4LkKBgD3pJp7VMkA5h6WeR7hTgb7YCt3BwWmxPvl8oMK38PKjUy2FFuxWCveiuXiG+Ushd2t8nUnW4atiJsooP4mZTgs0ZWRi3JbcQGRwo7ch9h0v/TNhzgPjTtIDysJz5FldDpI/azQh8F995f1uPuJOynbSSUTp8pwdWAC658cVQYhsPMUFgH3emf3Y+F+BjJTxBw/Q8iPwA4MoAbuiQbmCL5wM4HdIeE1zPEbsIOgHkJ7iLfgidHbEQFC/tfCOJn4RAHQZvT4rb5ieAL4tE4J4EWhBmZ0yXqXZHaLeheaeUwCM7pFYDvlKIOw6+R1+BI4rx2ojlU6IGTkYiTyI6iVSIAoxQH3+PfEDCOOsJOUQ1KiTVYO+RJtADhAWwAMXgD4COz8ykFZOegjsJMiQIf7OMBcbJ8Q3cOHd7MAu9BuNgTPXd5ZArvpXeB/xaldMsIOCI8UUF6H3Trb4fmNV/VAbwA1L5H28cCLV7Xel3UeeI7WsC9R9YfArorCTnoMOWwF+7iSpUdQH+J8lOcRgI8MgRLYoU73gwr5YWXgjRuVMrDdV1tZnAAo52+WCt9CSlHmvVkOVMcQ89wojApjK4Ks9XvWjy0B2+GLu2XkLEQlprF3y8gAKl5iZYDtCjxHZqYBcyN13PMaLEgSaQ9iwHbbuPXNFC8dY8QhH5TuYinmwMMS88zs8YawpoXjaOH9hd5DiLAdFlTJl5EWmhKKpBlPy7nwXoJ7JW8twRwEduBn1aM+gFqYtA02AEd5LgHRW7cEmAOIwBPYDjAHT4Cg2iFo7QKgzTrmt3sC1rGACQFftwBQA7N6ZDBAHqCN+lnAotEDfCkRngPkkUwFftvDEPlBzktLMCLaYUkB99omKYdlpU2KHxKVQzJgTj0MsEPMAeFR2oNnrFmOH5BiB+R4sxhrFmLNfHS/ENsvxveLsb1CpImb3elF8O30zO4omt4BeQYzg8p8/AxqpcmTu6XxHQLY5E4fGCCv4FsbxTE8LSSM4pkrIDmUk4Lny1p4eqmi2ctq74sq70gVO1LNPSMCo89qxCdVAlIdqnjjyWeUlir14rIt5LOlLOo3lvMPyuSH5b5HENvdrPJBePe3LQzA7maFcKOMB9gB2wHsCk6WFlBK17sUhOTI+SW8TX2nlFwnIlT3sAKp9T6qlm7C67+VDGW4Z4CzaobWu19BKAosjYECO9bIjjWAeccbIeDlwCAQnt7FUZvdI0zvgljYOw1hShOYZxpsj3d2H0vK91wIJ9KAz8QIOlbwsBDYycB2YWxIgFelzFEgtlgbR0trtMYL4FOOSBBRKe0STVQJ5sC3ColO8KpAdZA9yPAacYavRa0baE9MdAlaJ/IcQM3q9pvHfFYP0hsEcGCU54wC8wEQefOYYHbD90XtGJ/oYuOdjNLBIPKOQLbrjR/xkmoLl0DwAfPJiaMyqUWDqxVjrXwcPi3wAj45rSKkFxDqRZoFDPjgeYCPHRAi++HJxw8KYLEDIgAxAUDcJwLhEZ4DJwsphQfZDn6kO/nZ3dxskzi7W5oihDexHQO7qV1+QB4lPAz4tvHABWONHGU7gjlKeEVk5RtT2pEqz0gl9xz3HZHtUMK7WgS2e0qk5QnbFT0u8zwuYx8R8TJctigDthMfQD5b6S+wHarclYJv5cmkHWCOu1XB3SoQHp4l+a7US2FHNqvx8BfpuzF3y8hFLDwHA9wGMEfk0bPSz+GjUMWg3EEtS64SIuZQrQ1i0npuvIFYIzuxjZnYxk5t56d38oCzmd08+UTyoSZuZjeg0AvP2SYwpDqCOR4MXoT2M/ACEj20g/4w5HctfoAdHZsD5BGGE9ddKuSVPCmziaTSi2+w3hFItMvAbTS7LLjUbsAZEB7iD5BHSY7ATgTG0hFkPqQ3iPAwngMU8hRqFHM64pIwXDdv9Yh2r2gdE4we+G05pZNVuhi1mweHC64WMAfISxDY4d+qXcJMpcOfwFq0jFU9CAxaBaywkNEpHMQCnDWjheAfvp+LHuAQfJTqmtnofl7ZLwLsFPC5TVy4icPnbja8mwnv5kLwIwXkwc92pzCDrraQWECQt8F24F5JAwPvIIyiriNDkEcJDwVDX9S8SZ4eAN+LSmQ7wNyLWvlZjbTBdk9rODwhjhcKqKIF86AUteHv0bNpleKjSl+hgAIpxbcY20FIB64WaA9hd5sgD8K7WyRvoF0KLAtXMPfw4BVztwKf98vZhwA4+MOquceIPHTteFm6li8oHkAoQBoso3XCGEqi8mMN/HgjYI6b2MZhVr+DqLGiJjA7jZjjSOcHnixQ3eweJrSXDe1lwvtY8rPmQ3TnYB9LwCdgloclLhkyWZLMihFwsockeOfiR8jzMB/HGgdPGKUQS8Fbq0L+2AGJAqDKByBTINIi9AavSeyPvtXsBfODlwTD131+uy9g9wDyIKqDAI6nsNvwrcTgS4FgToInmNlL2K6TSXQxRq9g9EraMQFTjXaukPZCFoyJsEQIj/wlAYhAyfCXh1AP2Y7QXivSXqxFjLaIMWC4A+BekeoAf5EDTAxgtw8xR9kuuouNNXHxJj6+G/AnhHfR3AKTWUgsJsHDkvBufBvGdhPb5THiXschydghoPYFPTaEbOcFnqP2snYTeULAh42yEdyxJXW7WiS8J1VAdSjq86QSd8xQXaDc8xhF8tDPIttViA/R/N8XUL4u477eDHkrf7OCv1HBAuzuVAq3KoDwPDfXF3BwuRXXIFiguvuAuUoOng8qyKWYWv5JrQBgB8wB1T0jx6XJWQW89QuYGyOYG6+XUKQSYYc2sY2f2iHO7OSxk72DpepdOFvRJIb3ELbb7Qnt8Yb3Mhgv7+fjB8CbSPChB8CRiTTvDG5K44J0hLQowqTcqrRBbijHj4gxbB5gU0sDViPtBEItgD+OMB8QDERdfqO3mCBPUIgbxSAMktBOwIfPHJDNftnskwBzVp8fIGj3+tD6yBPQhl/KxHxOr98d8IE5/TLBHLhXAQjP6YXwjlePsdoxzuqX7EFIUCBNAfoUFEgywI4y8SPYxsAO2xFBPSrq7bLZ4dPbfRp8PICb2+QEBHyHMclItPnih/yJQz4VIr9WUWkhsNvnje7j4uuxHZBcBGC3h1f2igqkt3tEYDuguukd4Fjgc86Pb8MbGzgWsI0fh6x2h0hfj23HgG8UT6shNRC2A87zjDUUUVEf8sRBgReoXyu8rEO2ew6xXTUPUR287/CmQ3BVWLMlQioPtnrvb2Vx5aIcb5M+rpTfuFkh3qqUwIiHBbZDD3sTozr2djlXaIJVeAs71bjcyqAB21XyYIC5h5X8wyruUTVkzgB2Dv/gWn6kjicagOwLMjn9sk54VS++qodAFT5P+NmaxJACTJraCSTPT+6k1x28WGQHj7BPCO3lkfCA6sCx7idj3wfYSDMHySnEdhGc2qBLhPgdOgxMuulStA0M+06RwzwN2qIQv0PYDnEbpp88FjjASNUN39cuwFyxCpFct5jopGMxzwAAIABJREFUkdUeSekRot2s0svrA7I1KBsDktEvWv0+ZzBgD/idfn+qvxgMQQbWF0j2B5K9fqfH5x6TnB7Z6ZFsNHCv6GedPsntk2wErqj3CGBGn6iD9fJqDwfRHliswxMDt9vJK5DQkL+nSgrRkLto7ZJ+VAbwaUd8aptEDGsriRZJPSSCKQf5eDMbb+biEOQ1c8pBMQHZBqYXQnQvF97Dhpq8IchhMVAmXdrtzOQOCKbZCXzioDLOKm9nwMjJDWyd4dWrBmas4GQhh8VMAp5go3Xe0TrmFfYtsFeG+t3galHOArych6x5s0+rULkRE4sKMo2MIqEcapmVo2Dtkwrxje8qJbDbAL4KEQB3vQLziVuQXpA09rsK0v6qYgt6OZXkkCbwXAV/v1K4W7j2h2z3EDwslgrxXtazOoznaFOZGPuiXnhRJ75sEF81SmMAux1+mkBN7pTHdwLbk1ltMreDzcQmlEsKA4HtFSBvQE+K8IIclpkl4+DhZoaMiZMicAvOjkcPiZGDPAZzbWL0sBTFIpwUbReJ8VEI4Tv4eAe4OUHt5NROVmtn9Q5WJ2+q2u5TO2WAndbnMwb82oAc7xdivUxigNeGRANsUNT7BXNQdob97pA/ORhIDxanBordXh9Yqt+fGQxmB4KpvoDbIyHmMKtlzW4OnlYPb/fyTp+IyCNwRPD18VqfoPZyiWNsvJsBi3V5lWOceoxXuiBxJn/PDlKIRhPA4apHJQ24+ZCYOCRqhyRguMRBXm0V4DtqC6+Q14kWAV4oLSLaQTEOUSDEIZCH7S6a2e2FKBnyM9I0Y0gwA5zHku4Fadru8MBzCk9uvAY7TPhIhAeBXXXRq2rPWI13rJYZA+TVeOA7JMiDZBET2+fVnqeVnu9XLhB23seoawH5LPMYFbq5x7hdi/bGLQK425XSTQK7G+WkaIIhHeYTwHak8cpQ4RKqS3ennLtbjmMtdysFcuqUf1jNP6rhkfAwqmOeoI4Lrv5iR7mBJdKTRHEX0nKcd5DGt2MAC1EFCWNR0WNyl4jyqzjMKKC8CAZz8EnlZ6kPJWyH4DuAuwiRgyzAjkwuMXRAch2CLCatR4AwMGJLdPuUTineKYChA+2ERJWNgTs76lGOetSjXr2TA/Bp7V613aMf4+wByRmUjAEh0ccm+rzaAGcMCQA7a1A0BuApu4N+dzDgDPrIC39yAGjPnx7y544HwbLDxelhXxLQ2S+afayOLtVr9HiNXhaQ5/aIwIVur+z2ows2ge3Q7XIQ6oHnVbtZeK11sWqnV+tgtA7WQEpGtlPJMAEi7zBEe+BkJQ2erWKCYE5vI1ik+DuEDjcOH79mLrKfDWONCZ7gLpjwXi6EQQtLqgS0e0aDaQZ1undixWACWBAvqtHumQBOdoL4WQQf+FmEGjNewwDyCNt5X9V4XlSjeBnp2EJui2s+TwuwI1JllZhZPgIIAvLKOEhpH5dz1N4AwN0qUJ0APHe9zHuzFNnuVjnmE7cr2DsVwHk414S3hMnk+h082syjFZwsetjHtcB5mEzg/HAV/HlFFHYvqRIq4q/Qe1mvT8pAdRM7JTIQwU3s5GYg/tgvze4jAl77OIBdZA+4Wloc9gLyws1sBLewcM8v2sqTgXKWtB+wrRkltRLCdhCZFcpvkCXEwHN18kByELRBiqp1QZrJ6UBFnRzkmFaXRzv6fyUO/5965/90+hl3gDP7GaPfawxyYNaw4AxL9hBEY7IzJKcGA+5QwBnyuUB7aL7UsC993Jc5CeZPn/CBuWjAi6I9DEjlzQHW6OfsPsHtlZKAPEKHDnXBEPn1CE4vvBbgb2KCR8a/ldfoKDI7PGYXZCoYDBDkCUB16hEJwjv1MPGziDAeXhiHZYo8A77ZKgLmwKIHCNr2IvgQf/uxaRbey89icQBHkYkVXgPPkQYusuB4Izu+jR3bxkG2sYE5YLsxYuN17FitdxRdLfIfwO4lIG99SmAEV7sL0ioY262zHfGz3ieE7Z5U8NQQdkh15VixI7MnzA2AHUR1FfztSv67Sg7HnHDwqSB1fRvv4+DdejymUYmB3aNq/nENDykF3qmGZKKWBeQ9rS56XgMkB7BjXuFxD+51zIF7nd7tn9njn9kbmNnjAw87AR8+iHlxXYCsDuwX8MOKmCP6hPsYukxKkIeEF8PlGg57D/AGwJtx1A+WOOpLtMuxo2L0KE/KvxyW4joEUg3htW4RUkizH8Msp0+GNx7ecqcHssj/qRz6P9T2/2H1euwBwJzHHGScYcEc5u3jontCck5I7nG01HFfchheyEnA1nGfe1JKFkwEc08KSfhPp+QU2Glf5kwgdcrnHJeALN0Bye3HxMI5JlndQuGP7sOwDzCHX8Kzl0v28M4xr9W1ye4ssjpZvYvXukREXgfQnqQdlUhugX4W6O11tgMPq7fhN4HnCNUxBHb4hPQ//D3bAdUxpErFrddH0cnCk9Ced6zBO4b6oRyy3TrmILYbq2cnGrgJQB54WBxCIdEeuF3sW2DfdgQbaOhhsSNAZAaeIPIQD8TPMk8hpKvknlYK1ApstwG76xjSIey+q+TvVAl3CNsRRcRNhPDwea+Cg8AOnvfwki6H+UQN2hNsfHH0KCUO49cR9dNtpOW6jjlqkzsAdr7Zvf7w/pLw/uLZvfJ0E2qcU61CXFohDgJCE9wnWHeyBHMMdbLRFj58CKluA3ZaR0Dt8CudcoIY8BwJkkRqahf4MvRrOnIMMo29zjRaV5Fy9H/B0+7nnQHgJ84aEgBqgDnnBIBJdk+JydNi6pSUOimmT4qpk4it5Glf+owvcxaecuqMRJ9J+DWnpeQZKYXmS53xJ0/6nWEZwJoakhB8AzJ9Jgd9SZLwmoTz0Av3cakBzu1lnGNFTs8ms4vRSVdNh0ixizTiAHxHxcRhQW0DnIk0n9AOQzIrAPMlMKoDqmOB6sAI8jyhvV4AHzxnmxhaBJ3a6SHIQ5zNkJm8dcMF29F67yhq0+IV3Q3MvaqDNIIZr2eR7WowqoMvR2uQ7Sjs6MQAsN1z2ohahx0Kc+OOI/hcgB3/pJLqNxLYvYY57tut3m9LvZDMgpO9XSF8VylCSgGZLNnpL+i/3qti7lexD8i8/H3MYVn0sJDFVOMIJ57gRWMQdvX0H4AalKQOCf5UwlnqwtSDNN3kC+0LhPb5Z/fCCxxppPqYVH4megCcBR/GZQLKcxRtLH1iF7+V7mth1wt4TgWq65AhmAPMad0+/Rj2T1+r9IpqN/hZNtHpxfip0wtppt0nWr2i2cshFgdE97jfHg7Ywz7ruM9GMgvYwHOnAD1y+pw/e9aXOS1nzoD50vD6nD93PjD3VnHuYiB73p+7EIAXmfM+AjgAKyI1DdA8jS44dUJOnZDSp+T0KV/2tD99KpA6GUjCnzWIQZ7Rx1t9gHjBHWKtAa/VW2T1FUFQqHVxGmYnYJJOqtMqEp5E/SyyHYnzSDwHCSwLT8J2ryPPS5DnCe1hCPKA2Dy0SrXuaguvcSwKnSwzRlXht6271wbMLRBzCLt1tqsliUUtCfLIWMqLdbYDzL2o49HPQqxVya6znReVG1Gtlpr4A7b7FjXtPNdLsTP2XaVwp0q8U8ndKaelEwK4avZBDSStdFieg+eDKrzh/AgiRzLFiQMmtfCERBrFcl82AGPzCLsdVJVNJlGdMIYzrsLkLmlqN/AcPHEhipxQojK/2I2IQy6GvSCWioPQBDbagkNysVZvDFezyIJgG69A0AM5xFFfHEfPRcpztM1A3StQndotJLpZgJ3axUDkrnfDu8vZ/eABfdawbA0HrOMB87hfH/bD0zxRbJ8sdk6VWCeKndOB1LnizIXN2QvFALXs+UD2nB/AB1BbeDu4eDmYuxTIvOXLve2fu1ScfcuXvgAYFdPn5Nx53/z5wMK54Pz54hz8L/DNsyL+jwDZs/70GUQeeGoIHEnKApkybwwy2oBH7d+k9RcZkJT0CPoxiPCw56F1SGgY3qFBCAtUp0Ngd5iW7tg4/EwOMqRvwUT2ewFzFHbktRdcLdAe5TyI8HA4D+M8jixhUM7zTuNklDBJ3hpSt+MgvJvcLkxsFyYbeeJk2cl6bgzoDQivltAeRHgQPtVzNKsAttuA3d+xHe7VVnHPUBWeR9i9xnYktvue7fjvqgQsoCDbYSYLsEPM1XyPOaC9h9UcTnSC4WlNTGCfVBeBPSYadQXCQ91nDtJyrIYT2BWa0LvWpQKpbNFOqtOG0pYbsEPM4fZywUgOy8ZamShZEwTkxQB2kOKRlgMdVYKQjszGsdEjXshblQ5AGwNUp3UDq3Hwdpp9HGDO6eftQcGGjOGUzzoZMIZ9+qCkDcvmiYBzKmifCbqngwA+90xx+txmgF3mQkn6fHH6QiBzwZe9IGXfkuYu+effKZ6/4s9e8mUv++beCeQu++B15m0p+7a8dMm/fDm4cqlk+VJw7qIvfZFPX+DSZ/nkGQHd8WkIAf3JU373pN8+LpvDojkkqoOsMsDE+ooSfR4dgNgvQTygd0NUCkmuoHaItIAHEZ6ChEcCO0J78VYu3srE4SfTDAbg84YJ8gjsGGIcIm8PO9uE9Ea2zvjXOQ8DPgj1dgpTOwvl4klyJJzaJKQXhO0m6tDVItvVMYVnPf+9k6363sk+XfezT4ic1FPIJwqxHfrZN8iAHZXY4W+UczcqSMWYSALQAsod3NBhCss7JLy7Tfb+71V4H1QCz0Eay+LaBO5dFz2q2vSketMzHKcjykJEyo/oO3NE4h4NUlfsyewo6ARSqsO6Cd7s4sKk9zW9r2i66c2Zpk1UBA6oDgF3EDivKNLsiWMygauB8cIoOa+0ywkItyF17Vxvp3aJRpew3i3FVgGkihrArpfV+zgM4DCG450TvHmC1YYZ8wSXPAukVTL/9pbsuaCLcVsg99YWsMyFoAv8dD6YeWtz8nwgd8m3+EHx3Pv+1BUx865v4aOS+aslqffk5LvS3EfBuQ+K01dE9xI//448/y4AlJt7S0hfZFJveXOXxdwlEcDnnmbck2zyhJAkkSJkLdaw5Bz3mcdlbUhQBrh4P6v280afAMGoBtHnMUEDP9stmV101Arn6RVI2OGzB3zfyiiHWLWNTxzi4i3eeAsTO+iNNgPgPOF9RbN7wDbN7vHMNHnIOEXR9G4PeFsI8grjxztZAkEea3hADds5Wreb3CEA2xX6YxDGEW4DJwuER8kPgDiK3fbCKOiLmoI2bUESlOSXmMaiMKgXlUBRmJGl9gbwHDEitFMYZwfMsevVOzq2DrYhdV30XVnRnbKi+5XMAwzswJgHONGOsHtMYPe0Bk9gUTU1ojLkISrjhcYL2VyS4EnFUKmoDOpF7GFm9rLYb6VaSRiRFM0i7IDnKOzA4XoAfHEyj04m5wq7M4l2iO0o7AQ6NoJvEgJOpB0qbJL2QbrAW/0QPyHsnEHBPQ6pg2Cf4J2TvHtKAM84d7F4/q1g7kIxOtML/tzbxXNXSnKXg5lLweyVLfPvlc69vyX3UUnuk5L0J8Hk1UD2sy2LP62c+6LCuRq0Pyqe/3Fl9vOtmY+D6Y8C2Y/8uQ+l9Lts8jKTfZebe1+ae0/OXhFTF7nUeS57QZw778uehZxDhNzFGOLMQfCzkjkkA+maQL39OD2AgMM0CGJTH/6LChN+PmwrHxYUYPpD+NkDwGnkqbSywHkEeQz1ttTP0pQW/SyEegXOoxkGprF0wRt3aRtZCrtRxJ8wsdEfW4/ngOoAdhRzhPCYjZTiRUESmS3oNBLY4YkzEts9rQS2I4I9xL6H3Y2t38Nug+1uEc1Xuo+IaCsnRm4i4vIE9idY4mRxVQydbHURYO5Z7aZnNUUjdf+L6OWimt+Gyj14VSLDW3CvRJWXm94t4MkHEtLhhAWp/UYOMNH9LKrUNHtx4wZ+ji0APm+kBQI7BmK7KG7KFMaZ4G3AfkMnmf7twjeGjCRhqxSLFL2i3Su4AyIW4QZ5Z0iwBlh7mHNPCBDyZ08HcmeK584W584ADqTsOTF3UVp4W567AnQlL3wUWLzmn7tWnLnqT33kS35cbH4SSHwajHzsn/1Qjn22xfxFnf2rRuMXddrPavSfVKs/rtC/KDd+vMX6UYnzI7/zmWReZZMfCdmrxdkP/bn3fNl35Rxw5BXf3Fty5izkMWxymEsNiZnj/szJYOp4sTsccIYC1oBs9AuQbRi9gt4L2a5kIPJ8Wpes4Q6HTOopmNhibovFZMhwecp5QH4KuF3MMDDPgPQWUg2SZOAsRWQfcbh7KfIYGuFtwG6cvE3ADmON3HgDO96Aoyhj9fgCPOwE+Nn6DcxBMosXBwjmSGxHxWgJ7LCAQvKJR2TO/En5f8d2VFbsOhnwxDIKEfG8Ueq9WUqKdmT7+g7JZ79D+aZNgDxcEgMWRXEJBNzDajxeTTCHVPe87s2RWsp2KJz7qrGgdT+xs4A8wnkcLddN4+UaVJoJwc/lIPgOPtrCx+DnheJLpCZ8kBKel6Sx3nibF7dQD+OCFt1LJe1LWSVzckanbHbLG5hz+2XIWJ1+Ad5a97jogGMd5Kx+xhpk7GE2czIwf2br4vnSpYulCxdKsufkzHk+87aQe0/OfehLfSikrsnJz33OF8XmjwLmTzZbv6xI/WGH8+d92h/3Kv+wx/pza/ar3sXrx5dunlq+dWrhm8HcVz0LXx9b/Ft79l/3pf+0I/mHOuvXZdqPguYnQefjEudaIPlRIPNhce49f/ptMXWWS59mU6e43Cl54XTx/OmS7IlgeqjYHfCnTgTSkHNAWt0vkaEVEThPOybr3X6yQ+SHfy8gTydPsARBHnCeBkBs4xKHeAWH8HgCO47UVrAyQIO82T04xQh+ltRTaLTHkXaZMInJH84+EbQxYzgWWcAZPCfr2Ncw53lZ7Rkh8+74JHrIzwqStKRQTFpkuE9DRKIeldMuGVoBdt8C29FMttSDZZQtRNCuFCXr1rX9C3eb8IAOHm3y3K/yPqjxIsmhdhNksp4nQLMkqntej0L9JKRDcSuigYpsR5XtJ3ZS8OEx1gmqn9W0obSPBbn4ITHaysdbeJytaCETwijR5Y0izyHVxclGIF0K3NiLVuFH34ElOjLrhtNvVg/ynEuQ5w4I7qDgDAvOEPKcM8y7J3j7OA/vbuZU6dy5soVLFQuXy7KXgqnL/vT7gdS1YvOaT/lYVn4UTPyyQv/HRvtfmnJfty3f6Vt9cWll6pOVqc9XJn+yOvvrfPwPa7E/rUX/tKb881r492uh36xFf7U2++P86HsrT8+uPDo+f7vb/csB5/c7rd80qj+piH9SkrjqNz6Snfd8yStSiqQa2fNC+pSUGgZK5pMD8KI4c6okczrgnpDtQclA5InE1QLs4EPlg88VMLre6TM6ffh5O0IHpXj1EKO2seveliYZ8Onl1tmuUFKBIG9qd9Hkjk0ktmNIYkvCux00pRAxBCeTabQti/irw1YsEh62aJlXtCdbXTSysVS2fmhlne0KVPew4v8VdlREkXud7XBVETe0vbg5UVb0et3uHkqGMQ+qmYe1pG6CmPM+rvU+rcMNCVSKbCQHcRqLiLh9QeJ546wCfU3vTk/uphJa9K4IA4EdmW3kIxigcMpB/BJbEZipcfFDLPAcmFIAHEfWtMTCgNo67MgGjWAUAjvsDbh9QnJQgnfUGeKSxyGQB98qZbGcKyfPFCfPbE6d25K9VJp5d4v7TtB6N2BcC2qfb41/URr/Va3xz/vT3xybf3hu6eV7+ZlP1xK/XNP/sGb+Zc3+65r1Td6+uWp/t2jeWTDuwnNO+XZJ/zZvfgW/YDXx+7XYL9ZiP16dubr84q2Vx6cWvutP/cch4w871F9Vq19s0T4OGB/K9rtC6h0xc1nKXpThb+UOAxmLqeOB5AmffVwgHTYwyRkA2iPDfzjV57OP+c1usrHb5cd1XVJGJiTHgCn4oWVi8CmFz+oBNvaDAnIRVo/3kGnt3UWE8GjTgkXNCsgksFEp/n1sV4dJ6zjGdpDMkv7sa80x6mRfEgkBSGNxFgTrJutOtvK/c7IIOKyekEz2NdiRwA7n2nFJh1zP+b50B4CrYR7Vso/quMe17BNAHj0FVs+8QJk670gjZhKj24rIuiFLWY2mruuEV0gmCjv9qJ/F0slhLAXjdAkLQTGWA5D8aOzMx3GlGWDHKq8tP2uFbRoId0jc0+0zjslk6BKpzumTk31Ssl9MDcmpYRGSx/RJKXVazELSet6Xuwiezu9e9rlXfKn3A+7VoHU1YHxaYv6iyvr9LudfD6WvDy49/3A1/Js1/cs1++sV+3rOupm1vss491zjrpG4p6uPDX1EVV8ktDHTmrKtiXRyfC41krXupvWvMvq/ZbU/ZeO/Xkn8bE37UT764crk20vPji/ebs/9e5P5u0rjJyX2Z77Ux3LuWmDxw+DiuyXZC77kGdk96YP01h4WaFUPYTfkdwYDTn+x3R+wegNGD8KObuzq8A8ncZ56RNAOA/KA7SC2YzYSi+h+ml5QqvPQvlkIErg9gDzwtixtWuDteJJS0PIWpbpxyna0XFLLkNgOQz0kP1IuxpSinn1JhgNGcFeGJ4O9NKUolItJl+K/phRkqHhd/YQWUEiLrIL9rrCGTSbtqpn7NeyDWu4hAo59XM89aRAe13FUX+IJ+lYv2cdh6e0l6mGJsj0zQe7ITJCiMYntiGwRsh3wHIftf5RwwxkT9KoHUex3dl8R5BOQsWJZDpIG8KSHCfIOAfIYRB7ZvDK6wN2A34G3Ad4Pv9EHTwjpfG6/DyIkHBIZ8KUGZdKnl1LYJ5DAMmfEzHkpfUFMvyumrompT33JLzbbP9mi/azM/O22zJdHF++dXR79LB/+hzXzr2vunUX32VxyNGlPaPqYbk8YqcmEPR4zpuJOVHHViKVFbSPmWnFHc+ZNMx1WjBFVe6Cbtw3jm6T1n/Punxed3y7bP1+zfrpmfrEWv5ofO7t4tyP7ZZP1f5c7P9vsfOp3IZR815e+5Eu95ctcCMxfLJk7X5I67beGRANbdoI9KLvDxc5g0Owr1nv8RnfA6AoQ5OECpU6G84yjYLx+hANXS7PaGHYvWNq6oMijsCOYK5pcj+1IVsFNbeensMKAA8ZjhORw6omAjzbHxmvRaCaLX+J2N2SyPIr0kFoxneoFb/sMGxXcRt3ueaFczFN749tSFhjuG1Qtxs7YdVo3IRW77ypwT+cuPFH8FQ1yiAfVLMZzyHA4dQJU9xQFdRhcekUVSM9zvK5JynVEo5mouhItMFw9ZMkL+BIVNmf3iUS2DdJY7/QeJnKAix7kIgeA87y0LIzqOOBtj0hKhy9+RIihk8XZYPxYt0Pq8L3pAD4IeoDhgN76AWqE5Aak9JAMGWLyuOQc55Hh3gqmz0lJLJewcxf9S++VLH7sT38i6p/K+s/K7T/tzXzTv/DonZWJn6/F/rxm3l427+fMp1njZcqeSrpR047H1FDciqspTXESUUtNJB0tnY46bsRylGRKSTpqylRdRXFDqgPQfJkwn5jOI9u+CeCbc76cs/5tzvynRfMPef3Xa7FP1yYvL9zrSX+5T//l1vhHovG+YL/NZi5Jc2/55s75584Gs2cD8FGBYFQf8Gj9XoBg8kSJOVBs9JWYvZuN7hKzu9jAzB0XhaxOxByJ7RigPRV+Vq1AeB70GwcZmtgC84X3siHqZHd5ZwqZLIpHze6WaLl4ksIOslqydTCBcR7ADlIKZhKsYaNux6E8QB2YCPaqVnhRi7O9pEvBPSWE97SaJY0KFDp+WsnT5tjzavGNr8u8X5V7vsITUEXflnpw8Akb/4ThiCAo6kvgYhiDO9gVJKqjKieYwJLfuoZ5XseQcU4GjzZVv/msmlzewOOtHnItk6OCm2ioKY4CbJO7UZg3etAPVDe+E0/PRA7wiYNCBCtMHozwDouhQ/xMKxs5LMbbfagR0eqNH8aFAxz47iTxDaANYSfqHZLRLZnHeLdfSA8BvUlur+D28ckhIXUCEljIHrjMBf/8OyW5K8HcW/70BRlbWx9sWfxsc/onW5xf16T+3Dp350J++ldrxt9W3Afz7kjOmnD0KUOZNtSw42jJtONmXDNpa0lXTacU243oVsxwEnY6aroxyzXSGT2VVpOW7ppW2jBSCcUJx81JxRpPGM9N84ljPzL0O6ryjaX+R9b8y5z+x4XEz/Phq8sjp3LftCZ/X5v9Rbn7oTj3vpx/P7j4dvHc+eD8eUCelDzFWic85nHGHObM4z5jKGgMlJr9ZUbvVuNYED9v3ax5jLG6ef0wF2/xgAHsgPMU7Jhtih0somVkoL04+JN9XHgPE2oiy9t4GFeYbRJDTfLMLonsWPATdM1iGz+5TZgE/oOgaBsz3uAdr/dMNnimtrEEdvxYHY/qT7XSaJ083uAD2I3UAAYEMGyOVXtRsLWGI3sOONr5BJEngj2rkt4AzP2tzPN1ORpg7gbZ2cFgrpy5V8ZSBSfc2cEdWC8tET8kdRMsnaCyBPusFjw6GSRuIGNOqD+M1+tfbitCqUNUv0L9OXK29U14MY30htpE03t4cuWctmI9mE9guY7FNiIZGw61ceHDuDUdP4JTdFH4+B7GaVtwKPARt3BlUAbkmZi6kopJP+8O8hDDuUMQg4vJAYHMKQG9CamzkntOzFzyz72/efHDrbkPtube3+x8EEz+uHrun5tXvjuZf/lJfvZ3K/rf5t3H6eSY6cxoRlgzNdOyLDfpprNubiE5t+DMLxnZBS09pyXnNBdNT87ryQUDnqmcnsya2ayVyZhpx0gaCVuJW5GYGVLMSd0cV61XceNJVL0b128Z1le6+s965BfziR+vRj5am7iYf3Bs5csD1k82WxDqfRxc+GjL4vtb5t4OuGc4+7Q3c46fh0j0jKwNCvpgwBwEztts9m82eooNzGpZvdNjdrAAO4Baoo0Fb6sf4YH2KAoJ7XljzUyMVEMje1ky7M4waIxxAAAgAElEQVTS/UXUyWuSZiHy2cHjmgURSZmArILyXCMzCbYNnt6JhqIJPFlLqU5Aq5PH6n1gL2v4kVq6ySCAn8XYDgtqRJsC79X+HduVe78q83xT7v2mAjDH3KhAscQ7gDykN8p2BcBtwO5BJQNsB5h7AjkL5Mx1HEqZNBTaX+TyKeQW6F4nydXysZ0eAB89ITxFBJrgCbBDP0tnifcULh5hiQ67iqRKfNATAa96VCCSShDVkXI8+I52Xu8UgeRsSB26JbtbtrslwJzTK1sDnD3EuEOcA8gblpLH/alTxZlTxenT/tRZOQnB3BU580Ew9RGkDpuTn1e4P29M/fnw8t2312Z+nde/XDGvZ417pvVSsaajRlRN2noq4+SW3LkVJ7diZpa19JKWXUokFxQnp6cX7fm8M7fq5FbdubyZXlYsgN28lVmwcwtGJq27tmprqq3GzbgCCLbCqj0ds15FjSeK81BL3tasL1X1HzPWb5eNX66pn+VnLucfDZt/3B752ebQx5L2gZT50Je+ItrnWPs0kzsvLr4dnL8QTJ70WUN+ewhivmJzIGBAOItburzRDlDjtCOc1obgM9dhR63QukDMeWLw8d7PR/fx4T1caDcXahLCeyXCeVhAwdMDeNOMBdrDrHYbphQT27yT2zyTjZ7J+qJxMgdF6infww6elO1eHwV4jITHkNUeSnUCGQUQn1dL5C5FmefbCubbSuZmBXuzkkO2QydL9nQKsGMo7O69xnYok4gzTjhgRySDaMuVLVw7hUiOKGxOEGKjCs5UwxpCuhly4gMPoBcqdgzdPowchPCOjx0kmxPNnlgbgExUj4q4XH2Y1eDHisYbHYLZJdjHEHl2DxrkEMl+iLg557jHGWbs47yDU77B1MlinDI67YOQLnPZn/uwOPVxULtWHPmkxPhlffJf2hYfvrs6/btV/a+r7t2s9VjVR6LGdNhKRF3XmFvWs6tGJq9nVhPuctxZUtLL+tyqml6K2/NqcsmE/wpATC5ZGYDdqmIB+S2Y6UUrs6S5GdVxNcfRXVe1zISpqpahOarqROLOhJJ6oWee6OlbuvOflvnnjPnHJeM3K/Ev1iLXFp6ccL9ti/+xPvZFsXVNcN7n7Euce45NnSHTK2f8ubPFOJF13GcN+4xB2eiXzV78+Fkdktku6jiHzOkEcySr8MJTO4zpBRZTyDRK/ACvNIvxA7ibFyJOlrCdMLNbmN4JKQU3icMZGORNEeQRYyYaPeMNRZP1myYaIOFlaGC34WQp2z3HLVXu+1GAGuyVQSaBnbH/BnZAdeUAO/ZGBSLvNl33/wHbFTjvLvZeSX24piDNOVLPvygIVOHqx6tGBqK6V41evFFEKI0eDwa0EQ1hieKPqIPJ8CRi/p7pJtKKxRYFS1oUHOlJeBTCbSrqNuDn2GrnTTTO7uTtbjDB7ZUhhyCtCJ87KCVPcM5Jj3OCJeOZfvcUcANQXSB71j//tj/7ni99rcT+fLPyRVn8Nw3Ofx7O3j+3Gv7HJf1GVr+bsp7q1ljYCoVsLZbJaPMrai4fT65ErYWIuRCxFmLuspbNuytrzuKallpJOIsJZyluLUSNOdVd1lOr+B1rUU8u6e5Sws4qdkpLQrSX1d20ZqR0M2O6aT1pJSD5tceV5IiSepRwv1OMvxrGl672p3T0N0v6r1aVT1dDV+aeD9h/2WH+3K9fY/R3ueRlKXlOdI5zyWE+ezqQPu1zTkrGCUE7jm1cG9L2Y363O2h3+gyU8yG7P0ewhqe0FGBHpgRwMiV6gIk188oBMbZfiOzlcVulIEMrzqIwIze9i5QamqQpsk47swsz3IntENsVjTdsmmwomtrGoGxUowBsh4KytRIYwI6yHfDc94NPKELC4j5hFf/472AHaAPkfVuBz+vl6GeJk/V8h/JNf8d2uK34oLLAdoC5ZwRzKNOCc030kr2XwK4IhXN2s1SsnmoLA87AULV+J4rSRZp9swdkynY42okTANz6RB0fheTrkDdxBBiOB9OP8oA5GxxrJ292snYXj3YMFxTcPtntl5MDfmdItI977RNF7inOPSOnzpakzm7NnN+68NaWpSubl94vyXzgMz/yqT/aqv3j7uT13qXR91bjv1m2vk6b9w0NeO5FzJoOOwlIH6KpuVhmJewshs25mI3w0lKrampFzawC2zmLeSuXB5zpKXyq7krBnJWEtYRmLij2gupAzLeop+Y1Z87QFy19xbEXTTcFbjdqzkTssaj7Mu4819zHpnPfMr4xY/+STvwhE//ZQuLzldj7i4+Ppf6tTvu5T7sqJT8MZC8HIbBLn5SyOC4vO6cl4ySvH+etIdkZ8Cd7ilNdQafDZ3aQIWS6+ENS2gT2LRgsprQytJISbxbiB1C5IrofAUfEaDG8o0MoU7uQ7SZ3i2RtHhUapnaxk9u8gLnx+jcp7Ka205RCIEoPyHZgf8d2ZH8HYYeB3Q/ZDuftAG0Q2H1LOA9SiuvlzC16HAyFJphCSlFOqA7Xs7GGAgks0b/mniPmiARfAXYsubbhpYVikrR6C8LhkECQ4xCU7cC9AgSJFqI4Q2RfUeS1mQuRGw/RQ5zSJiSO8NoRRjvMGEdYq4N3uyS3S3SA5zoAc5zVzVrHeOxA9Eu4Dj0IJoB7dY57k6eE5Fl/6tzm9LmtmQslc5eCi+8FF68F01f95mdB47f16W961iY+zhv/sGh/mTRvmcYTzXih6OMxMxxzjXgyHXXnInYurGeiRk61Fuzkip1aVq25mJGNWTktvaJn8onkqprM27m8nV1T7NW4uawn11QnHzOWo8ZCwlk2U6tWZlVLLqpAgdqqpa45xopl5nTDSlgKeNuEG1KTs04mbCcnk9Zzx7ibMb+xo7/PKL9ZMX+5Fn1n5VF78l8bjJ+Wup9uzn24de4yTozOXQikz8nuaZnATrKHfA4wfbff7ZCsdsnqxNT+e+SRZFZphazCG8NkllNaOFSuOIA6PUSeTCRKoOtXBnaQjYrtpNSFd6S89DsTjUVoDeBhgfDIxMC6k6UeFsD3gmiPUBEIusLzuMqDbFfJPq5gn5bzTyv+ju0I4UFKUWA7OuxETgv80MliPota2NUenF+v5583ci8auZeNOCpDFsBYcnAXnp6XjW9CAjGxG+9iFc4k7GbIcRKePmdQ994XafFHW31EeRNb/rMtDE5uHmLBU2BQfJjA7ihnd4hul4ywozzXzZnHeFyGwOIcAM7vDEvAdi5OsAkQyaXOBpNnS6zTfuuMmLwoQGCe+UhMfbE59duG3F87ll+8n9f+uGB/qSX+llDvaOYLw55SnZDiKHrateYW9fSS4swnzHlVn9MMsHnVyEQTbjjhxqysCj7UXQLnGzWXteSakVwFqMXNFYjwNDcP+IsZENut2pm8lV7VnKWEAbBbMeJ5M7FsaPOGBd7WtdK2nbXhpWoqCTWsazOuOZFzn5vxr5Lav69k/pJP/jofvrx4t8v+p13mT6tSV7dm3gtCYjt30Zc67wM6t05L5gkyhQ9BLcS4HQL8lOwuH5bxaC0Tw2Ke9MoAdkh4iVa6byHEULlHWFfFk6gY6Peww5PdXgo7etBiguYT+Cwi3tY7Xs+9znbwHEEZHqwSP1+fQCk4WcJ2T/8r231N8gmaUtyu4u9W8/er+QfV/MNq4VENGK5eg+EmbA33uI59BFRX78VzJY3cc5RGhARCoPNzk7sAfwz2W/eQZGJ3UUErnYj2A9QwmYBIYp8UapaoznD4oEQEo1GwPEyOjcTwbJKHBiWAOQsSCMheweEeYYwOxj0mJHHtSoIcIjXoTw75nQEfVvCP+7KngpnTwcyZYO7i1tzbpe75gH1BnPswsPBZiXVVtH9WlvtLy9rzy/n473KJf7O0m27mpZOZtJOzZjKiO3HdMYxUUkvlIDMw7AXDWQTMxRNpRcto1jx8CUGb6i5GdCDCXCK5YuUgyFuNWSsxezlmAcktKRbADpkvqi8q1gp4YSu7Zmfzpp1XE2sJZVnVFyx3wU7NmcmMlc442ZyTmrOdtGXblh639CmgPde4u5C8tZb5Mm//ei380fLdYfsfd6ufliavlcx9uDl3pTh3aTP80zIXS3NvVTgnNlsD/uyJ4NxwMN3nt475KMlRtkMtsyMYH2tkLErDUXhBJYKNsWaJyDAC7fnWJUFR/X0WT1/w42SRFvsWkNLC6x3M9HYw71QDIA+yWhacLGW7lzUiYA6eL1CGB7sUOGBcgyUOUjEusB1AjexSIOZwupjCDqjuW5JP3Krk7lRy96q4+1VkVQLBx60jbx121QR2DQA73NZ50cDgwHrhnjhDNV/x5jjKC3sn9xQORaDy5n5pZp80DZ+tfTLAjooMh1skKgqGokZIdUKMXLTB5dB2DmHXKQDytKOsehRhZx+j234IO+S5QZ81IFsDkjPsz5wsyZwuyZ7ZMn+xfO5KWfpKcfIdX+pqsfNpsfJZwP1TU/7+mfzsz5fif7aV66oxEjXHFWvGSEbttG5nbDudMlNZzc1pwHPmnAU5hLWQAORB0mAt6M4ycBhkD1FzAWK+uLOccPNRc2lWnQvrCxFjMaTNR7SlmLECzAfIA9iBz9XcNQwB7dWEvhbXVlXwxS6kHfMJNwv4NrNLRnJZdxZNZ960UpapJZ2obY7mki/yufv51L+v6b/PT348/02f9dvt5uel6Wtb0u+XpC9vds4H0xfKshcq3ZNbnKHi7PFgZiiQGvDbx/wUcD+AHQTHZCYKMEfWzHBbAGI7QnXAefLfw64JYUeH3f//wI4Edj+AHZ1D+d/BjjpZSCmuV3I3gfAqObIqhrJOZGECDXgOYAcopLB7XMM9QbVrAB87Ug/BHDcOmCMedpweed7NAOwmC2chCsqv6wLqqKcebgaooRYdOY4jhFv4EL06QiXSD8PPCzCHsyRGh0haERCsgOdl9XbWJMIiFmSvg6R8NegzB2Vr2Jc8FUyf3pw5vSV3tjR3fkvu0pbc+5szV0usa8WxT4LKr2pzN/rXIr9aNf4zm7hp6SOGGw1r0ZitGinbyabNdDphZ2JmNmbOJUzkKiOZ1xzIT9EUZzVm56N2Pubkw9ZSGDysvRI2V6bV+ak4kN8S2LQyN5OYD2mLEfC5dh6YL6oD7UHOm1fcfMyG32Et7q4mUivx5ALEjjF3IZGG3zyfsFd0J2+4i6adtRxLM6J2MjKfnVhO3s27X+fNP+dfXs191aP9qsH+cZX70ebke1tSl0vTF8vS5ytSp7cmT5akTwRTQ/7UQMDtLTZwwYyn4R3Gdog8HgfyDiPmSIuMDt4VYrvofglgB5yH3rYJj15MN0mkgMKTegrV2gaoQSbhncQgj0wMkJTiJWoWijSZBdhRJ4spBc57IuyerDvZZ5Xfww6d7PUq7tsqDjB3vYq9iTUU7FLcLigSA/JY6mEp2z2s4R7VYsUO79DVM6T978FBOhwtYfCY2nYPBHZTu/FGGx7E2cOQOxAMxRzgjApe09dUAjFCtOhmD3EUeeE2nkrmkJWIwoQ6Skm0c1SHWu1CoS5zABVJILKxhvzmsN85VZI5XzZ3vnzuTGnmTEn6XDB9qTj5Pk5Wap+XRn9eZ33Znh/9NG//dc25n8RWVdhwnZjpJlJpM5vTk7mEnYvqmYgO3AZElVecvJpcU1L5eHIt6gLU1mbM/KyRD1lrIWM5ZCxF7NWQtTKjLoTUJQBZ1FgB/M0oC7PkO4A8AFwosRBKLMatVcVdC7trs04+5K5GUqvh5ErIWY4kV+KpfMxdhV+QcNcSwIhArmYqrBmqo6cySsp+Ne88WHNvrEX+YenJe9qfWoxfbdM+Lk1dLZ//oHLucmX2fFnmVGnq5Gb3OK4/poeCbl8APqUbKcU623GFCfgWFOnBfKK5kMkC5gjsfLEDfsJ2Qggvm8lTTdLMLpE0LVAwAAUrGgF8nikM7yCrRdiN14u0bkfDO+xSvMZ2tG73eL2A8qzih7DbYDuI7W5UUA0Uz23UyPYQ7cRCVIdPCPhwcwyl/p8RzD2u3TRSx4yS2y4QhOKJ5m1FozuKJrDxxRIlf4jt6AF0buNKCRiFHZIfhHctQqhFIIfk6GkvLtzG4U5/uxDtEGIdIjVc7qdSJl2i1iMZfTI4F2c4aA8Xm8eL3dNbcxcr5i5Wps9tSZ7xpy8Wp68E7feL1U9KEz9vNP+1ffnFJ9iHcO4ltWemMaPoali149acllrCZNNdhNxTdVZ0d1WHtMDKh42VCIApuRZxASv5aTM/YaxMa6shAJ++MqsD8lbAZrSlkL4Sc9Yi1uq0shDWVgF5M8pSWFuO6HnAHEAwaq6Fnfy0vTJpLk+ZALg84BjQFoW0F/jPysfMPHAeRofmPOTOs6qbcDJ2OqNqIVN7uWA/Wda+Xgn/zr1x2vxTa/TzSutq6dwH5YtXKubPlwK1p09tdo4XJ4+XuEMldl/Q6vbp68lsAnVCIc7j4xC3tLKxFjZ6kI3jXq0Yb5ZiB+gRHzl+gLKdHGqSQ3vk2b2+6T3yDJkMwEbFdtqlALZjphrBz3rHSbmYwE7YKBfTUYCROn6EII86WQK7/w+2AyeLRptj2JOtYP8L27GPyLk6wnYewnZFLyH32cGMAewAc9s2kTPinqkmcj+Y3Kye3OOhF5go5sgdpvWLJQf4mVZxtlUgiul44DDUwoYOkRuER7jwUS5ylA8f5eEZ7xSVLp/SJSe6Ja3Hp0P4PBgEwBnDxfpwsXVyc/p8afatstSFYOqif/7dzbmPSq2PNqs/qrL+2Ja7986aBrnhA0d/FlZGE7YeM5OzSlJ3lox0XnXBIa5ATKbYeQMyU2A4B4hteRrCNWs17KyF7PwM+FN9GdguYq+FzfyMtjqtgoddmVSWJxNLIWN11gDYLSLU1OWQuhLRV2PmWsxcjRr5WW1l2liZNJbGtIVJbXnGWo256G1j1hr815ixGtFXAHwQJkIiAhZKzGnJZTOzHFMNRQ2lrPEF90ne/nbhxY+SfxuK/bQx/kFJ8t3g/OUtS29vXbxQljtTljxZ6p7Yag9utnoDFk6A+gzCeeq6ZhTdMcMBi0OQ20qJVjl+UKJa2wC4WHMgsl/GXsVuebYJYIdsN71LnN5oVBAPi4Vi7MwyE40cdbKv92RH68QXdQKt2xXYDptjLGotAtv9N7Cr5m5U8Teq+VuV7K0q7g4ec2LJmWuaWLCE7VgS5JHYrrZwsQmezxs2vdzmHd3uHcVbOUWvtiPsJnYVTeGJnE14SfyHsFs//0XuSRwgbNeKR4LpXc1QKzuLxwjZ8GF29ig/e1QIdYihdiHcIcU65cQxPzW115/o82n9AX2wWB8KakNB88QW++yW5Fsl6beKs1cCy1e3LHxa5nxS7vyqaeHbs6uTv121bmesZ3FtPGQoUTejQFxlLdmpNSud18GZGqvhxFJYWYirxMMCIExwoHOz5kLIhgRiIWxA9LYYNcAPAj7WphP5yfjqFDyV1YnYEoAPvjOVWA5reSA8AF/UAEgRJjPWZuLLM4nlWW1pSlmcji2HEisxPa+YeQV+WWIlDlmItqiaK5BtJCARMZciCay/6KnVqJZLGI5tK1lnDHg6H/7j4oN3nD8e0j4td98LzF3xr1zejCsg58ozZ6vsE5Vm/xa7N0BUvAnyOiUijwfZGHpYIDwyMCuqbT71kE9p8cUPyEB4CDv0sH6cBtglAsmBk53e45vZ7ZvZJZOZFG6a2nZuBgmPnWwQJhsFYLsxHHnyjTeA+cfqpZf1gDyejrZjAaWG1u3+uwIKoO06GBBeNQeY+65KuFctPKjh79M0lrhXkk8QtoNkto55WFP0pL7oWaMHCO9Z3aaRhqJX2zxjuDOBlyRHt28ig0ye8aYC5shpOX72+4uurztZcaaFsp1AnCwbamNmDzPhI1wE0NYpRbp8kQ4p0iHHu/xqT0DtDcAz0ROI9chKr18bCOhDJfpw0Di11TlXmrwYTF8OzH8QXLhWkry2xfy8Ov3HI/mnn6wZX88bj6Kxp1ErqqQyETuruMtWZi1hLsE7bbh5M5lXzdWIshSKLUQSywAIxVqdVXOQsUbtuagFKepcWJ2Pq4uKvhLR1qbiCLuwsRYBCKrwemUqAVhcnU2sEuStTceXp+PwKyGrWJuKLc0qSxF1NayszMZWQ7F8JL4WVfLR2EokthhXFhVtyXZXbReyijUFvHBsQTFWYiZQJuBvQbMtTZ1IJh4sJ/62OvbTpesns7/bnf2sbOH94pUrJfPniiGcnb/QYJ+sVntLzGMEdgR51NuqEOS183RINtEmam2SftintfkTrf5Ys0TS2ABYdJ9/dpc0s1MAtpvZ45tqIrS3W55BzuNnsUsmwn+d3sZNQRoLbNcoTDSIo7XiWL0MmJtoDIw3yK8AeXXC85p16R2ynv34h2xX0EC5WcPfqCLd2Cr2O4Adasey91BlAu/RPsRbPig3AWxH9HWA6tinAOd670gjubHeiKdzXhHCG8Ob6WiTTXjUdWKPZ3IPuFp8EqoTaD4xux+QhyktphQtkMxKJLZD5EUPC7GjUoycIYx3AsMJMRSokxT4CfYW633FyHM9cqLHl+iR1H6/ASnFyS3WyaB9utQ5uyV9viTzdvHc+8Hsta3mZ5XKz3ckvz6dj//rsnPfMUYS+rRi62Z2XnPnSVMLMLGEZQ4wyCVd0mPQlyPqUlhdDGtLEQjgtEVITiFLiEAMpyyHYovhxMqskp+K5acV8Kf5WRWCufx0PD8F5Bdbhf8EOAOGm1VWpqIrM/GVkJKfUeD7yzPxpWnyZSSBFooD/lbC8SXAejSxHNeX4piFLMXN1RDEiOoy/PUS7pLiLKh2JqHG1OjzjHJ7NfZP+dFrC//Rbn1elv4guHSlZOXt0sXz5dkzlc7Jcmtws9MfTPYH7R4fziC282C0u2i2S0Y7qpJRMTylRSQSFhDeiaG9fBgjPCmEaQTxqqjpy8/sFojoLJAcO41OFqiOn9mOnDeJhMfTivFYPSJvopGwXZ1App4QeWTAE1Ja/gkqWhOJMaIHUOhS3Kpmr1d6b5Z7blXicVjaGSPSxByRTKQSJyzGczW4OUHa/wKOVTXwrxr50e3c2E4OYrvRHYWjzdj7wqOu7GTTxn2wjdPCWEmhFeOZfVLkoC/a6o+04K2tGVRwwqtfiQ5fohPlNRNdchw1hHmlE3IIn9lfbPQFNMScqPZKWp+sD/mJRskW5+xm98xW+1QQYDf39ubsOyWpaxXGz7ZHftfqPLq6lr6bc55p5oSVMjTTSqUX3ORKMpeHSE5J5rU0eMNlyAOw0mFDdI+RFsZn2pJir4XU1YnI4lQMvWdIWZuKAJJWZ2Kr+Iznp6OrE+GlidDSZGR5IrQ4NrMwGV4GwIUQmqvwTbBpoDcF/OzKRGRhIgK0l4+o+bC6BmAlvxKwC0/43QDfi/CEvxWADxBv5ta0DLj1nGYvGmZSjc+6icfLxt9W47+euzUY+6LS+nBL7hLArnL+bJk7VGwPl0BWkRkKZgeDyb6A3S3RsQn9MKcdYq0jstUuG0cQdqRRwcUP8oC8aDM/1eSZ2ctiW3Yv5hCYLjR6pwua7uz0DgjpiiYbinDAsxHwx0/j+Cc72ciRBQt2lCBvvEHC2K4WNVtHasVnOOwEmBOf1wDJYd3uSTn/g1GAmzUQ2EEO671Z4b1dSYftsGJ3vwIlE6mO2GOiSPysln9aj+3/5/WIvJF67gU9ZrKdJYfCmPVzwgAvZopkshv22lFXYZb0Kmb2S+RKmJ9W76ZJeBdpk+JHpXg7KvYrKNfPxyH5J6L9eq9f7wXOkzSKuX6fgTI5Aft0iX2mBJDnnEGlkoV3y9LvbrGvVmg/2534c0/25c/z6QdJ95VizBhJS7dcx5237EUX2A64LYUVNaC06fgc5J6QUQLmIsSNQnwGCIDndCwPCAN8wIvxECBpFV4AmOA5FQVsrRB4rYyHlkZn5gGF8GtGZxZfTc+PzS4SwoP/fY3+MvLlKlAj/g4AXAj40CnDn7VGwkH847QkQj9mrWrZfCK1FDPnFHNRt7KmoTnGq3njel75h4WH57Xf7rI/qXDfCs6d25o9haU750SJOxzIDAYyA6irDITndEt2h2gc5tVWRm/j9TYB2A4Jb12VETdnm4nsPcqj4F1kkkCwk7hLxhOJbW52p2d6+6apRsCcFzzsTIM41YhzUIC88Xr2Fe4pogA/HWp/Xo0jnPCkGgBPqvlnNcLT6kJsB4RHPSyR3gHYVbM3K73Adrcq0DCHreTQwxacLPekhn9eyz+vE5418M8bhJEG/kUDhR3u7BDCY+kgMem3ArywG4aEtw67jTT2tUNNImE7Hy2jTB/EAgoQXuyIRIWbyHES1EUEtkt0key116f1yjpRGDYHA4A580SxdSoIgHPPbUme25p+a8vSh5XJ97caH1Vqv9yX/OrsauifV9JPXXs0YYatTNJKZnU7pwKFGMAoS5ioQgYanweDN1uFBNNaI0UQcIiYls4mwFf+P5y9h3Nc15H2rT9qLWLCnTsBg0QSEwAQmQRzzjmKpEiJpHIyJXkVvLbX9r7rvGtbtiSKSWJEnMHkPHNzmJzD233ukJLXb+1X9VWdunUBAgrgD0/3c06fbhQtwCWYALBqgF0oCRgBc214hlMQT0G3OvACn8G0L9mCL/OEKsCfxhx83h+rBeI1TSA1/gDcCNOMgOCxQFuHGJEWwa6F/ldEGWaz9aRQTvNVUSxLkijzvjx/u8P9vrXyjvyHPfLHY/KNwep1Z/2as3R1ff7yuvyFweLZ/vxJuwRmHw94jCKE1320uJfmsFsFLe6zSft7BWy9je1msSvZDjoJec6W59eztekgeLsivolG8nCaSk94Ut9VuwlzGJvLotoR7AzduQ8bLAQ7E1kAFl7YWYB3UL4RGs2s0/y8lSd287zjNiJ2LsNdl+GeE6ueviPN//FMwkE/cVLYqXPkH9RuZQPtGTeTkifSCG3a5McyJ1x4GbchfyUAACAASURBVGxTd3K6Rtvz2Pr9RjFOzLGSaZy9SU3ttpmfY5ck49HJZBzq2Ww40rf/qBUiLO7YnbRiYe0ZYM5OsjqUutyVdfmr6wvX1jXfH82+M8y97xZ/ubvy4N0O92U9uyRKgZSYlstltVQXIEkXyim+HOVrMamZEHCnLZRCtQOjCiEvkmkEkxAQgcUmhFcgxhetEhlDJQOhAs4AIIAJCINnN+AS8QMPAU9vuApqB19M5LBN9K8KtEUx2sIXaGkf/HMgHWyC4AF58C+NIoUNML8Q4qNMA08v1FqKr4Lh4IWKIMpgLBT2flv4ohP9PP+3k/InM/Ibjubb483XR8uvDOdeXpe7OFQ41587aRePWvmDWJuIx9n7UfBA7YS9ZmAOsdtrZXbTWq9ZwC6z24YDFzbhgQQpsCPj4DebNexis4bItA6wA7ULjhtC43RogijipBZkDc+CrJUEWfPyCC4kj0gdWaYF+JDo3NNh6sl6IyxUO4izd11E8EicfYBjaFHtnuBIWpPWl3gJzzqo+bFuaSdYZe+kGUd+T9P+WVpjDgUPmEO1M5CjWOMPRyE+N7CAHVE7S2KbLbmjN0EmNkW6QVYbVU0n9pqeM4ftOI9Y2CNW9iiEWguoHUiddLYPsJMhtwOpuzxUeGW4eN1ZfMNRvzmuvj+S+Whc+cOxhveztnyvmvXwUizJcVKxlq10hFxTUFBF4lItlW1nFFCaBmAHcTacrgaTQBtIHXymQSJpiwAHWgVREnCBaNsBtiAb0+QNPgl/BGCRhV/gi2KQ9UXr2ifhBSiEJwEUkdViNPxzoggrQI+aB24Xlj9eQn1Nwa8BqG+DkWuMUGX5BivWODHHcnFFmG8od9vs78p3rwifbxbedjfen6jdcOdehgR3QD3flzvblz8DrqJPPWbLHbWpR6zCATOzxyDus0j7LOJ+G0hdtzfZdlNqqzEFT1C7rVrhEwV2FYwFKYXS5lhQsVmidlO4Y4dqt8EEZkLDjnSlMGqJXWDCRpys1bPBRiZVWJZHLYujNBE8cBjdo1itXzZid2/UdHfUdN9NQXjF8wmn8SFOw8a2/0/d5iduGtQOguyi2/i92o3T3gmLZ4LuYgd56Ow/5Xabvw+sz6UOi012WSG2knnXJLeDOLvTCp+M7TYT5qwktzOTCWBGbbohDjU8agO1A+xQ8I5jYqcFWVA7wA6krnTNWX7dXXl7pPbRlPLRBPPpbOHvlzrR3zblhyU1KGW5jJgTCnjvgVPqfBYsQinKVxJ42AopPEgOhNQGMRPwjotssHVIStcizgDDJTyff5IwB38EXDYJlN3PwJMoohZb60T5qkAkYEr+ISCNWlxuE42EEN/QDAdIrC9WhPjuj5f98WKKa6TFGjhcXsRKAl4qgd4p2WBZfdQS/lJ9+q7wqz3se6PVDybKr7nyV9dCXpu7OJA/218gR2TyUaty2CIfwmJ3bh8l7rd0LQV2/zQ96/tJJXHIBzhZE+R2ZOCWNbHZlthiBcGLkJE9EGQht9PUDrEjahcg2AXGqX/EzuKb6NWYg+fSqGVhBI3FAsoe6J8VyJvHAQFap3aC3T1QO3AV63X3sfbE9Ih0TQS1e+rC2ToLI2iJn+d2ngmUOizwnCTDqaYht/uhkwWp0z+Xuv9xCAvJHARWCLJk/Cu+p3bbkrD2AnA25qAdJ6d3saOYQ93RhpDYsUdxXAl71MwSJ6tZComoHYTX8nVX7c3R8jujpY8n1E+m2J9tLd5/vcP+rSY+LaiJfLnE56pMFmuA01JFyDfjQjnCV2JSgxyntsGoQlaXllraO6Dgj1dRitKab9AkSuOsrckbPEmc1T5sEqvR0lQN7SrXAvICcU35NGq7mAJ2xLoix+RJGE2BxNYBPgi44J0DsVJaaDJCLc1WBbnDSy1Wbsj5opxPSuzjKvtF0/fT/J/PCD+ZKX44XXjTWbwxXLoGQXagANidHVAxzlqEQ7R42CwfQPKE/WZ+H27aMTtNSdJzHPvy7sSLBOE5PeR2WvlJYnNvcktvfIslutFEmnsaMcJOrYk8C7KgdhhkJw2k0tP4wyDrw3E3ROdGINpacC6PiyITZo0LaDWsmp/QjAUG2bujFKqdk9QVu6gH2KATi+2eusxP3TRiN0ovj9GAHTC3MmnxIHOgdpjboZmdJOOHidpp2AU2fe9en2P3Q7WLb7eR6mJrArHrJdjZMgd62YN9zMFebXJ1ch+onek5dsyRZ9gdNTPHzPwpG9rYC/0QYTXsqm+OVt7bUPhoXP50lv3V7uLTm23pbkVczKtssd4QCnjomRLAG1alIohcPSE3Urg31gEDCxk9rBhuwtVxafsdcWCoScSsoRGzGml4QuBSqwCTFlLhk8/DKHxy3ptbDpRICtgiAbdOvrJBRK6riyB7ROe6zEVAGkmeByIK8MF/BvAXStYAuzQP2EF4bTNSm1FaYqnGZ9lk8mEu9VU7/pvG3Rvyv23PfziZf9NZuLFefblfOmPNnbEDdoWzgxBnlWM28BYimFm80YMLDCzoHOnLq7VGNUW3GoIbe2I4cxtja2KuN77ZphW4f4/ddE/kWZCF3C44ToWeBVnNyT7DDkTOQoDTpmrTOPpwmGDnMi25LM+rnsh2MfgJtxGww+Uy4smYWzOw/4jdqGlxFCPs8gSYCVrDjlyJNXgnMcJqNhbXHJoJPx6O6bQdux+a2e8tBY5Zt5HhdMDiP2BHel73athhhD1iBUtBKgCs0im7em5AOTegBdnspaEcmDgwE5BTvzoM2OU/HOc/nVX/60Qz8POGeLvALcoyy2fLQqHDqi0m20or9bRSTciw6in4UO6kBDzLAvjSuIHSxu3flOYS0JMCKGQTrgWcBeJgF2orwQo8A+RDbRHNA/4wvVuN1D2hKqzVML7AF8NntO/V1PHZ6mgKCmQTt4FbzcFELZJp4T4O14yClc5UGK6e4Vuc3Bby8KtSjvEpTgxU5fk289f2/I+VX+5Rbk4W33FV3nTmXhlSzvdmz9qzZ/qwDuWIBVwFLAGwO2iWDtlE0hiK2WfN4OxGvBuK9WbbyJAjnFphJo0B8FiC3J+gADucuY2jQXUaduHJ/4kdtn4i2P1zbqd52EU3pncLxMk+PxnDfTvctHMZ7o9Q346YvnVTpLSYRqnD4WWW+RHzwph5cQzsCbUwYpzH+xM0YjeOuZ1nktKCrLZ7Eujek4AX/XPmNCf73MySaGvTPGxqV19ylz21qxtkATvucD970M4etvFH7cRS0Bp2zGELg1t3Nvl0X+78kHp+EM3sOXvu8lpI7LJX1sETsKu+vyH34QT7+az619PNyK8ayncF2a/mFDFXE/IdLgvahpoXlypRtBTNpNyJ8y1yco9BFrdqhU6UAR1qaTmcJmkECPQKwAowpGFEVkNDDZDSPoQvICDiZwApeAHyvCTO+mNagEY6iea14yzGYm1XGcIubkcnEbuM3IFfgCQLQbYpSG1Bbom5tphvp9V6SpJFJVnOrrSZLzvLP5H+Y7/04UT+XVf5LWf+lXXqhf7suT7E7qRdOmYVcKCFSStwlw/bu9iBjd1rSe/GSaGxnaY42beLb6W0fTvEbqMZzyfgneR2sR9iN0GFJ8wQZMPTFLnFQ3lxIg+Nud2kDchbHbd5x3u9hLzlMSQPzcQIPQ/i5eieT2jzZ/8favfwn9RuEb8fsXtKrlCsPEvvVkm3Ud+MCZgLzdH+7pVYreTp+y3i50meluHh/YmdQFtfZvdAZu9Aeo89tac3tQ8TOwbU7lBX7TQbi5biqI3HTbte8aRdOdMP2IHayef6IcKC2mVfXpu9gvDlrzkq749mPxzjfjanfv1SM/nbRu5xPhvK5vNitsHn2mwWqzUhtsbESkQoxXjws60oA1G1ARkVaAwsiLNgJsLJluY6iVdAZQKqCC4AX8sfbQXjbXyPtLwhyN7gj1r4jDS7uyrwLYkORM9wsu0NN+BrvOG6xivIJCxCMxoLgFv7FuJXWsQy1/HoAk/P6rF0Jc02eLGD1aYymO4mmy/JYI2UlRZ/u+39qfq7o/JHU7m3HaU3hguvrM+9NJi/MJA726+e6pOO27Bv82GziJd6rNJhO0+wy5Au78l/VLv4VpPmXuObbPE5a3zOEsOST23fDjdQQhPYhgKwi+C+HR16Zim03E7DDvdQnmG3gpYCgVtym0Hw5nED+R/Vrovd/6p2C2P/EGQJcxYNu39QO9LrBHeMcaPY+D+cbNdV7CRnYjvt6d19mT0DzF4grw/Tux9YisxBkDd40kAetkmE9O6EXTjZJ53qA+xUSJnPD+Km/MVBUDvATkvvCtedtfdGch+N8b/Ykv3mUiv9+3r+qaoEJVXl5RordTgMsp2k0koq9bhUi/PgZ3GrDAQmwWMNEh6FgZ2MlnyRKiGgRZIzWMBNDbO0aDsQ7QRi7WAcnh1fpONHCpE/WKvhJnweiIRPwjt8WSDaRuaCjZUgRltPqEKeVU0jycFGTdt5AcGDf+NqGCJyBY1zuhlMlv3RbCRRYrhmGv7bmHpSrPHFmpKXsqKnLdztBH6Z+69T8r9Oq285Cq87Sq868heHcuf7c+cG1NP90oleFLwjoHM28bBFPNRLCozNDETYvXSCqB1eXtmhnVJAbmfF6uK5XnCy8c3WxFZbAimkoxBqf5DbRbR9u2lKO6XAjmN4Jou5HagdBtkxlDoPBFkIkoS8BbJvp2H3T2r3vwfZDZYVtBTExk5ZgbnVKSsG2R9YCiAPlnZK8T/yuR+qXRQnP1sgq9OCLMAHzMV3WmO76OReC8TZ9H6rdjjG4GATrfm1VTzZR5YdcjsZgsj5QfXCIEhd4cp6rO0muV0R1O69kfxHG4R/35q983KL+UM191SSA4IsMVIpI+KRa1puJpRaXK7G5XpCaCZYTOTBuqKB5dvBJKhRaSVYXAmWNQdKNuHIJkioDiQBW/5I+zln8IKyFwP4AK/6SqAGkHmC+LK4WkYhDDfhfdlfXfZXlvwV+CNAEL5S+yeTNBH/RfCv0MyHL4q4Y6rHkE3jdDmRqTJCK8U3I+lKgq9yuYqYlWTW0+LvdUK/Lvz5jPLJjPKWI/+as/CqM39pbRYiwFnETj5pl4/bxKNaCzarQHrgZfbicLbUHjqhqd0OrOsmQbZrKQC72Jw1pqkdwS42C+mdPjZDRaexFCDcVTuKNAbAhsa+cQuonR/rUNBSAHYro9aVEfMypnfI3DwWpPz/wQ4MLKSKZjyHBZ2btmnkeSe72JEiFL3mKshlWBOonVYB0D37/wF50W3gnrA9ANpYsm+XAOa2myPgsPaYn2GHh2PsYas2yBpHWIPanbBDbiecsEmn7RBksxeGQOqKV4cL1xyFa8Pwu1687qy84yrcHBN/uU29e6XN/rGafyxKPkGRWKnM4J3CVpyvhthCkCtEhWpSbCU5TLDipDwuxrUCCTABgF2J7LR1MzDQvFUQJ6JqgBG8kNjaJBQic6BqQBhw9nSlAM/nCz4JXwnYLfkqsAA+BBG/seEnsZuoaXermRzjahKLu9PhNDjrZpypJdl6Wqgn2FqMqST5CqtWBFWQGcDufif8H8W/nFU/m1XfceZfc+RfwXsVuZcGspB+nMQgK2PfT+w1iyWfGGHNONF5LzzNyWdqB2Y2TkYddbeIN9mic5YoeIs5OqYF2VkDpHfxWVNsxhSdpiOTkNvRoUnsph3Alu0m/wQCBzaWbKCAPIHg4V4xZnX/H2rnwtxOw+5bt+kBqavrYuc2L8A3Y/nec7WzoNpNWlenLFqQBbXzTmPVE6gd9vlH7FDwQnM4pa5b7ETK7Ijgwbulu128zRYnRxRasWdqn4U99P0GCjgJjTzhaC82EjzeS04prNLpPsAOgmz20mD+yvoiAHfNUb7ugiBbftOR/2BE/MVW9fblJvOHcu4RYCdmFV6pcEIzIzVjfDnAZP1MLsJX8PSd62BJEtMEwYOnP171hstEcppkHxiNBZoJCIhRJIxghzHUE0RVA/g05YP3BcDOUwTaAK8lsrQvBtQ07IA/8i0NDwhntI7GFjeQO9rWDDAHyheIo+CB3ILoBpOVaKYay1RimWIsU0rw9YxcZ7NVUZGyvL8tPmxH/k/pr+eUz2ez77oKr7sKV53Zl4ZA7dSzwJxdhAh7FKck4IVZvACFPbUze3FgeAYH2YPgkeuhQN52U2IbrQVZwA7r2jfREbQXJuIq9NFpXXTaCIIXm6ajkxasQJkyaje0gxMm/7gNgFsdMxO1Qw+rHZGhwqGTNS38k9oRJ+s2wLo/goIHlgKvKrrpRy4aLMW8C9SOnh+jF7u5XdfJQoSF5Z+xBmYtgRmLb5ZenTE+37oLzZES4s3U96dhO57dTdwOiZ3mZG2xbTbcQ9lpxStk2yHbQCfLH+lnD/dmDlmS+ygOx4XhEYV43C6dtHPHbexRs3DCKp+xy/CTPdunWQpIpYG88g1X6Yaz9Pq63HsO4eeblVsX66nfFpWHvLAqKrKgVASsqGulpGqYL4SFYkyqJ7lWLN09pAd1CafAGVSenaVqG3J4iuonbtSHjqGlCRgkcICUh2Dkj7QwyJLETovCGoVLq2Ut1SOCV1/0ov7ht0As9ldXArgF4492jzfg37jkL8KCD33R2qIvt+TPhdNVhjQbiDOlFF8GJyuX2ny+oeZz5Wy0pTztRH9T/OsZ5bON2XechddchVecuZfA40P62wvMcUfM7BGaTI3CxULegv3aLMx+KwPZ8z5zYjcdxx7RdByY204nt1qQvDlbdKMFlnY4FpkxhKZ0wUk8HItisac5MmXBIDsJtJHG7VO4daLVAfhQm1DncLvYrakdrakd1kGBk3X+QO3uuqlnakeD4GGEdVkeuy2gdk/duLrhmQwTWxyjlvFkjPZNAXC2IMEuoE2YmKECxMZCbhfBWXVUFLDDLWLtHBaZS263JneQvToIr9ttiR3IHFl0apeFOdArHOnjDttYsBQHaAG7ktP4+3rcKp6wcMfM/HEcEaac7ZXO2JTzffJLgN1A4ZV1leuOynVIboYqbw7lP3Bw/zar3H6plfpdWXkoCj5ZlHihJAgNQW7z2VZSqoe4UpirJwh2qxFI8GvkFKtCDuy7Oke26CCfQzcA0gXyBvQs+fBlFcDCz9dxhepLgaomdfD0QDIXgj9qLAVqK2hgm+TZAtqW8esb8FyGfw7IYaC86MMn+o9IbWG1sOgrAOjk5LcOWWaUaSaFJl5jE+qMWOeUBpets7mqnFdKuVhbftIO/rLwl1PqZzPwm5Z/HRLctdmLA+o5wM6GM5LhV/Qo9sUCqYOFI7gPmIA2XJBDQ6jdY07jiQW5RbYdr5Ch2m20EsHTCtwtkRlTaBrY0uPlnSkqNEVrKzhF+7G6GCIsYGfViu3A0npGzZqfIGqn6Ry1gIs0VAQb67Ysamp330Xj3FgXfX+EfjBieeQG5myP3danI9b5EQiy9KKLIncxdIs4NNGIB2IbKN+kmQwhNmtTdYKz2sIJE7ggvM4Zo9oE4m3GyHbIHuj4VmsSly2+zRrHIgBraqcNVnIn6Qqwm4ZfRNIAGp5W8TD6fx5HDJq4ozQOfTtmEk6YATsZfqxnrdmX+tTLA9mX+0uvDFVvDFevD+eu2qtvDxQ/XM9+PpG9faGd/l1VeZgVgzk5KwtVkWvi4Sae/beCTMWXghDWjmc65Mwe93gXfRDaalrU86EOQSbXIm6g7gk2vSEQLUjgqourNUBnKVRbCtaWw/XFYO2Jt/hwOfdgOffEW1rCP2qsAJeR9lKoueCHL2t4IBDHO95YZyXSXoZ/DuhfuLUYrM/7avO+CiglkA3YLQOCMXK2xmh7N3VvpBiKFRm+wYmtBFuNcaWknGdlLqeG28J3be9P8/99Qv5kPPfuuvxrg/lXB/OXIfewS2RqI3aoOG6VAb5DNH+Q3NY+YGL206k92Pw+DT9tWKStbGo7ldlhSW2zatjF5+ywIrO94Rlbt6h9Fq0r3oMG94qD4+jAVHf++eoGba/Y0q1AceNFMjyQBbVCbMi0sRHjosu05ATg6CWIs9pdintuE16hcJvujZgeuMwPXZZHLusjl+WJ2zo/almA2Aop4ShpfKyNdBrH4bBkGjEwZ/Z1ByVacMIJGTURwtkm2AibjB+mwlsNsGKbsddGbIsZbHkM58ZaEiB+O6zpXbb0LmsK/rd3YdqBw3RwlCD8sAA+MtPyKE4ZxMGbx804+u2UVTyNg+Gwj9glO86hu9pfvgbkrSu8OlB9e7B4c5D/fIN662wz8euqdF8VA3k1W8i1skqHA0so1FJSIyY2AplqMNmKpsCKavIGkRSPE7RMn+R2Xce6Gkb+/FEIl23gb8mHMuaJNJchXIa/f/HFwQh3VmNtfwKeneVQcxFUDTQy3FoJIWewvJDqkQVf5o124DPwZRC+If7Oe/NE6rCwBfJLbwhSzMpyIOcNKMlMRVA6rNxKCOWElOMULqcE2tLdjvfz3B8PCx+51bcGCq8Plq6vL15ZK5/rZY/DLyqlnLLlsPAOOyvAYg+amf04wyO5G5uSA3kZWHhnFgeokiYB1sQWGx6OzfXFNvVHNtrDM8CcjVwew86y/ikKp2rjwEVtLrDZN0GvjpNNuwl0shBnPSNmz4gFQy2qHda1w5PMtKYWXZbnardIqovp2yOm+25Uu+9c9AOn+aHT8tBphlALcRaLADBC453HxRHdArbD1mnYIewT8F9AsJu1kGFOOFUnuNEYhPRuMxhY3CgObdGHthiim03ojAA+vHduim4xx7eZCXa9gF1yp5lMI0bssI/iATMZn6qNNLHi7PKjtHTSilnLKQt/gpbOWJQLNhwS95Ite9lefGWwcn2odH2w9s5g4eYg99mY/PcT9cjPa8LdrOTNqXKx2MzlO6zYijLluFCNy60QU/PHG5FkK5zslsqB7MEC2rSF6R1uzqF79QQhjUPfCgiu+BE1T6wJT28USAJhawJ2q7GWL44iB0gBT/O+6hPI5wINjT+QPYJdh2Cn0Ylf6SFJ4UoAD9O0Iw1yblGFcB9OQTQvrvjlWLLCSW0GyxQq2DUjy+YVT0v8pu39OPv7vfyPHSpo/BtrK9eHATvprI05YgDssqd786fs4mETi008jMx+iLA4EzCxSxvLS6VhgdSRdnepbVpuZyMbKH1AXnQjCB7eHIvM0uFpCKwm3B+eoLCb8TSNBwTT5sCk2QdqNw5mwowHsqMmonYQZOluZ0Uy2HMBxwQYF0D/8KDMrC3I7Ux33NQ9NyR29H23+QEw5zA/HDY/cpifuMwYZEdB7aglSOxGAbueRRydSHnBWExoSR4onCW40UxmTpBZADNaeod7JWTrBNQOP8TKQbI5FCMN2uPbQO0gyEK2Z07sgNyOZvZBVmfTZpuA5gF8InbBtvJkjJh8qjd7tk88aeWOUfJps3reln3JqlywKBdt+SsoeJXXB+vvQpAd5D9zSf99sOr/tC7ezosrksSo2aqcbbNKK8KWQ2wpKjbCbA1rTBLtCB7Jt0jdeevZzu2zehPckyP+AK1oFeIskIfRNtR4LnUadhhwQ3V4gWAKsgdsAXZPVyvAHNAGzME7RttIW1M4eIGvBFI9EdzG007V4PnUo6aEepwFk9tIi5040whES5FkNck2k3iXtsqoBSnPFNSFNv9Fc/kd+bc7hQ+H8+8MVl5fW766PvfSAERY4QREBjp70pY9YdOwY/bptblFEGFB7eI40siIQ452aAN6TAnctzOT69m22Jw9tgkED8iDIGuLzODNMQiygSkcRxaAv24ytSJA0jsfqN0GkDrM7bwjphUX6cSDhxNAm2HeSQZ74mgKeGKNMXniAuzoOyOY2+EGisv8ncvywEk/dFgeDtOPHKYnLhPW22lDfcb08+O6xQ16SPKWNxhXxinPJJl3CxnerHl12uid0qOfJWYWsdva3TeJPNurw+06TOy0BcbCCqGWOClTaqeJ3WcF7FDwCHPMAZNw2CYd6RXITEvpZK96xi6dsHInTBIOrbOqFyzqSxb1kjV72Va+NlB7c23tHXv5Zr/wqYP7/c7y8gct6euCtMRnYiyvsBIaw6hQDXKlEFeNcPVQqgZqR06ouuXBJMmraeRph6eQ5D3fASE7xq3VUGs5WFvwVxYDVY08eAJ2kNXBC2iYH/BNdAMo6BkEXABuAXJEQupKuL4cqhF1bBNAIWUEbatrxXlPVpQoqacPpeqMhHdpY+lmNFWDFcs0MnKDL+TlbAJL7pjfVx6/Iv7nrPTRutJ7a8uvrctfHISsF9vdnemVT1nlYzREWOEQRtjMXn0KB8gYUe12GxJk4AwEWZaQB9jhFLJNVGwTuZ69sRekDrDT1C48a8a2itNkTAoInjZkdsoc7M7ooQNjZry5OEJ7XJTHafS4KZC9ZYiwTv2CU2u9o8d5iG7zEyf9BCs4cZELi0TtIMh+6yKC5yJx1mF+5KQfOzXyQOpMYGMX8ZKiAZuLAXMTJs+k2TtJKj2n4QXchkG7VBGao8ndMGyZCFKnqV0UpG4r0kakzkqeQB5WVMe3YbbB7LVyB3tx9vp+NFzYkf2QhczXAnthE4/DT7MX0jvhhAXSOxnSu/MWELz8ZVA7OwTZ2htDlbd6i+/bpU8c6V/PZR9c7/B/q8gLXDqQZLg4W4CsLiE3wkIlLNTCPFrFaBovcUWflZzAX//z8wmtzAQP+yNanG2QLbemF0SLcAbYaQsQ1Ch8Dh/4BkANsAOqSCTFYOqNNsmz9Tw6E/LA5IJTBjeDVe/LgYIvVvGEC4FkFetiSC1WLNOKpBoRppqWKnxeVZRAXbnXiP0sd+cU/++jyodDpXeHKteG8hcG0OCfseXP2rMnreIRE3/QKB7CIhRmnzairZvbJXZoakcxO0zajQoy0t0I2EWxK0Av+In4XD9IXXjGTGYbG4mfNeIVCpwXAFJnQj87SZMxKSb/OO2DxM5lXHEavS5sA4W97hyGBQeOl4X1BHusJ4rWSQAAIABJREFU0wDSE3zieuH2qPGbEcOdUfreiPlbt/k7t+Wh2/rIbQVv8dCFG3iPndTzZsXLkybPtHll0owHFTOWlWl6eZJemTJ5sSaAAsHTLlVo2HVPLLYYg5txFkBkszm62QIrMocvgCAwh/sp281E7ejMHgsIHhlKbmb3mbl9Fn6/BbwtOd7B4W7icYsIzJ20Sqct8hlL9rw1d7G38HJv6Wpf7fpQ/Y21pRuW0nt29RNn6t8m5K/PdzJ/qClPRMbP8FyUyeMWsdJJZdtxuR3h8O5MjOng3UHctGuRMifMsbRKdMJfXds3Rm8bwWMuWLg/h/kZMASE1Yh61Z/z93S1BAu8LTwhtpJ4ik6ChFSSyXU9B0Tbhhc8RKqjSSxgh+cT8aovVvBG8niBiGtGM9VoppZg8AJlJFOO81leThfU5ab0RS1wU/xiT/rzteL7vcW3+iuv4P2x3Ln+7Fm7CmafzGyWDpukgxSHNhY7oWhjASG3i2/Xx7cbUjuMYCkg1ILaAXaxOap7OLYJsjows30ksbNEZ0wRbAlA2j1N6kOTRtxJmTaGgbxJGod8jtMBCLUjJo/TsOwwoOa5qCWc0g5BVkc0D6ctatfBHju764U7oxSQd3eUvgtqN2r5bsT60G15pJGHaoe3eLBrLGlWjHUA03g+5pvt8220eabppQkKlgewI3d5AhtxdbGbo0ObTcE5bHEX3kQDbfAZfOI7YKfldnaNvNROrSZHww5rJXBqJayDNpzqdNRONM8qncB+sTKo3RmLes5WuGQvvtxffqVfw67wqrn0rj3/iSv56aj452OtxH82lEdZbpWXuBirBpkSYMcVWym8pNiKk/uqsMIpvCdBgiwejGoOA4zt86ImPB8Lo9+EUBuItv0YHCGANiGehiApTGGWRgJoQ8vzFgM1In5dJwvYEdRA51poeFOY/62Emxp2WuGxxlwgUQkmKzGumRRakMzFM5AGVOJ4qREibz6eYUUpUs09aQl/qK+8Lv5pS+rjPv4da/ENe+XqUO3ScPXS+tz5fukE5MSUdMyk4lwe8LAm4RCtjWgD7OK79LFtuuhWHXjYNE6bBexoonZYDZDYbH+GnZ1EWAu5LQvYAW1kNMUkRbCjNOz8OIsHsfNBYuf4Hjt4WQS1c+q1J47Rxnp1vJrzGJ/0C9+4Dbfc+tsuCnuguEz3nKZvHehnH+FOCjwhEmNbuyejhqejBnyOGRfGTYsT9NKkeXnKvDKFIKLgTZu8MybPjNE7Y/Q9K3B/XviJYxRJvz6NP6J2tsQ2bQ/PgrvkO+j0bjOszB54oUnMNbPgbTX+DpLxTodxvJN4wiydtEjYaMyaAyd7wQoLQm3x1b7q6/2ldwakdwe4T8ZSv9yem7/ZVr7NpZ6qkNrlq0mlwRTabLGdkDoRphFn2vF0J8njsax2EzbB4ZVpX7RGQl5Lu3pIitGxfkmraIfIuxysAHPBVDuQBNqArQoABCRBxMT9uWgLmIP3QLIN/AGI8JVgHeArQSAXA+Un3vyCvwTfshLB7yVl7nj3G3sGsK201OaypPKPqzJijZXBwLa4XJvP15JMXGLm28qdtvAf+funUz9zpD4wy29b8jfsxcsDxXMD2dN2+bQN1A5H6B5F5sSDFI8jFYzMga6TxSGo+yzJXZDP9cTmXoxuWhPbbEji4ZiF1NtZEpv7EpsHyI6xnczlocglbSPpHdsTmjJGZ+nAhG7F/S8e148C44YQpnfGVbfe6zIAfJDq+UboFRC8YWBOB6F2CZnTP3HA04QXEZ00rBe+celvuXS3nUat49NdBwXkfeegHznNj3Hr2Px4hH46Sj8eRfIej+g18uY3IHxLkxYSba1AHigfkLcyTXlmDNjrblpHigOMOEMRByji2IPQRhMe9m02x7aAn7VCnI3hshBvAYKH5IGlhYX7mXu1mIsBF8fu4LByMLYWIE86YZHhJ3sGmOtFSwvYXbKj5r02VH5rSHlrQPnJBu4XW/MP3mhzX9W5p4VsRsoVmWydyXfYXDsjYy0xAJdk29F0+9l16xa5dwMJXAnY0i46BOJNAiVWd4Lm4flspO4J14jUgV0AP1ED5SNOoq1lbIFkR8vbQN6WglX4GvjMcgj8R5XssCB58F2glIFUezXe9EcxqwMPEUSpK0XZSlJs4OJKrFDm5HparovFppjLc6y/wH7bEf7SjtzMfrE7/ekQ/2Nr7h1b8UZf+eWh4rlB9aRNOWnJncbpfvIRk3jQKBww4ti7vQYG/YQREjsccL8Xfsim+FZ9fG5NdK7nOXYR+NuZpQlwJMLOkKYnXZ3Ta9jBhxqC3pEfed0vBjbogxso34jB69J5XPpVN7ybfG56xUktDxtgLToQvvlhgp2DQuyIn33hltvwtVv3jbOrdnedRPCc5u/AVYDaYftiUDvT01ETto9F8shUT7QXNFE7i2cGFgreCqod5Zk2eMDVzuh8z+qgsBQK95AhyFpCc2aIsNHN2M0qjicWttg2DTuIudiPCDI8eAJz/D6rsM8maBneQQsOeSITnnB8+UmzfNKinu3N4gBMW+4la+FyX+WVwQp2ohjKvTmY+9At/XRj6ctLndjv29LjWjbOS0IGL8BU0zK21+QgyeNbpMoSL2Dj33oS/uLr3lB5YTUL5IHUQYQF2QunOgCfVpveDbgxjLBektsBRqBqJG6CdUW7GgJYkx0QOS3hA7xISK1rpMKHoHPwXYhjqh1Mg3yWIcKC1JE74RXSErQa5SpJrsgKJVYsMUpZyBd5OSOwCzX+q076l52nLyu/mWY/7lXet+XftOWv2ctX1oLa4bRmnJWAk2GkY7R4iBKw1T14WBxImdyth8QOydtD4wiG7TiRh8xcNMa3UOT+BB3G7RJLZNoSngS7agpPmwhzusBET2iS3JbFqjttBNSawMiLgZE1wVFdYFTvdxl9gJ0DNA+Uj/KAyDl0i+t7loZ1C8M98+t1eKnCYXqKnVDoecjtvkbs9LdIx6fbLtMdB3XfSeN+iovs4bnM2Dib9PF8TNTu0Qhp1j4KgodqtzxlXZm2AnnLYC+mMdSuTFEYameN/u4FCyMZAUUHNplDc5YgWIpN1uicLbbFRgQP4yxhDtQOfgstGZLesfutwn6ruLdXAPhwmKKVDBkjg2KPQ4ZnhSCrnunNne/LXrDnLvQWL/VDflN+dV3h+mD+9cHij4fVT8dzvz3UWPqkLX9XVwMcH0tDZpRRokwxI2PvxASPrUmAtnAam0LgrWwsfCov+nKAAomteHRBjufrywFwGNqdHQymGjrPsYNFZKwEURUQJPJWn/eV4amJoqaI8Hn0EInWKjiSaM2XAPJIkwq8pI0t8ZJCM85X43wtJVY5GXu6Z4RsRs6yMptiPHLmTpv9Yzt0s3XnqPrvbvHH1uy7NvWaRb5syV8ayJ2xKyfM2ZM2bCMO0eAI+gkR1c7I7tWndxsIdkheag8OisY2KORkLLnNFNtsBKmLbgLfasH9kUnsI0bSOJC67nSA8LQ+ClKHzK3B4gBAcKzH7/6Rz/Wi370m4Nb5nHrPet2qw7DqNHoc+uXhnsXhNYuOnoX1a+bX9Twd1j9dT80PYw+eRQdRO1jIHPbg6aodETz6gYOclZE4+xgnyeqfjBgIfIZHZIbx/Di9OGlenDIvT0OeB5aWRsHDJI9anaVWNxp8s1Sw2yrArC0gLzxnDYPabbECdjHiZ5+pnTmz08rusXJ7rfy+XiJ1AJ9FBP4OWkWszAbBw3MLmQzfUc/Ys+fs6nl79nxf4eJg+epQ6ZXhwqtrCzcGSm+vzX7olH8xV7l7vcP9rZFdloUwK3LRFBdJK4zc5FS8JhNmkDncpIBoy5C7W0mwEVV4poROWgTBq2vYgexppefwoaZ2qwQ+YmZxQZYGCwQPPgnhVbO3EG1JttfWzjB88SaJrZ1AquVLtPzJVoh0iIphJ556JFOLsth3OynWIZmT8w1ZKXKSyqoiK8Uy6Qc55q+dzL+3F1+t/fe23Kdr1Xet+bes6hWLdIGGZAOdFo5LQMFTT1iUIyb5gBHIE/ZTQB6oXXoPkGdI7jJCAoON7rTt4h2mxDZTZA7He6LgYUM7IM8SnrKEp+kIVp0YSUNFXWTGEJsFJ6EHnYtM6GJT+si4zuf6F5/zRb/rRcTOscbnANkz+JyGlWH9Ekjd+jVLCJ9uYZ1ufr1hfp1xAdYwtbTe9MItlwEW6W9nxOaKLvquE9O7+5DhOc14VubCdndE8Iygc48IeU/GjI+16dnj1MIkvQTATdIr06blWQrSO9w6njGubjKubjQGur1R6MDG78kLgeZhnLXFt9iSpBqFnJVZMjvN7C4zu9vC77HyAB8wd8AqHbCRibEW0ju7S5503CJDNDlrV872wspd6C++vLZwZV3u6mDpel/5zf78B2vlz8bzfz3VCv+6nXtcUYOSms5wXFpQBZzVhLdi42ILLS3pSBdDY4tNT0D/IPImOHQbIHvaFX9yWoW3DPEdHG4CHQOQBMBBrgZLY458WNEsLaxnCR9mflpi5yXfG8T2eG1/sunHXlLYGABbEWSqEF5B7VJYV9eUcjVFLYiqJOQ5MReS+fs17k/t+MeNO0fUnzmVD8zqm3T+dWvuqi17ERLcXrD2mHhAenfCoh4zS4eM8kGckiUeMAF5pJusMbXHmNhtSO3C/orYbgwFD5I8KtJVO7zCE91oi23sjc1ao7M4czGO3XeMkWlDFG+RgYeFINsTndDFp3XRCb1/5F/8zh8BdkGX3u9YE3QbQiPGgJvyAnbr1gB5y+gq9IvrdfPr9AtrjYvrkDnEDiIsBlk3NpHFVrIOcBWm+8Nm4mfp7xxAnolU4JkejRgfunUPMcgaH41QhD8jYDc/YVqcxA285W569wO124ihlty0MAU2Anl0EBYhD9QugmX7vclt9gReYaRB8NLgZ3diVxj4oWADQOyfAOTZJFQ7izZfhj9I4+hYMBbwa33aTvZTbCh4l9ZmLw1mL+PMkOqbtsL7fcq/OoX/3Jl79H5b/KaWW1XUuKQIUq4g52qsUk/hpYpOgvRZIl12WmGIs6maL6ZVgoCNrcx7VXL1oUnuXeONQ38Ua4PBw5Jg2nUVGnCEKjCnVbK9gkeuz+0FvGgGAr4ANQ/iMgpe3ROt+OPlULIa55opCRs9peVWWmkk5QonFRQlK2VFsZCWCqtZ+Xad+03DeyP7xxnupjn7tj73GpV71VJ4pa/w8gBgB75eOWVRTliV42blMCUc1Iv7kTwRR2pTz9TOGN+lT+40pnaa0hBnt+Mk9xiZbRmbo7HjzkYzWIrEJnt8kxWLoDbSoHBY0T5jCE/pYEUm9ZFJkLoeVLsJXXDsR0H3i0E3AKfzu3oCri52PodxZVi3PKxbcehxY2W9YXEdLARuZZheHoYg6zLC+gaW23Tbabo1bLzjoO8Nm+87gDkTHpQRtXvoBuYMj0Z0D93671z6b916+BA0D5hDtUPBAxtLe2Zxrc6afBtN3k2G1VlUOyz/3Ii5nX8W4cM4uxmZi85hnE1s6yWHFjSofWIbjeVfWARmZPaY2b1mAdTuYK98qBfHGh3s9qbkD5kE7NduxVOgk72w1HP9hYtD6sUBxO66vfq6pfC2Wf14MPnZeOYv5zqp/64p8wK3qihMtlDg5XyMyUa5YlSoxrhGgmslsMwY+0JAehdI1GNMM840F1ZzkOdFM02QveetJwA+YI5wg04Ct1FSoGRNku01fMRwRBhM78BJhFKAXcNL9lDIJyHOwtc0ILZG2E4wDZG64omWIkwd+xjLrThfT0r1DLnJywhZSZHEHMMpQV56lOX/XEv+tPzwdOqnQ8J7htK7psI1Sr1IFa8MlF4eks/hNJj8uV4Vj8XM4gEDt6+H36cD8rRpn8lduuTOnvhOfXR7T2ybLo5ZnSG1VQ9ONoyTfE3xORpb70zT8bne1Oa+BCTfG81kx84AKR3We2KXuxfDEF6nDXHI88BhgLHd0BMa7QmNrAm4YPX4nTq/0xAAe+EwgOBBqPU4CXbgahE4k8dBexxmr9PygjaR4raTukWkDtYdJw2CR+IskvcdPPGOheGBC8jTP3DpvnX3fOfuAW/xeMwwD0F2AjI8sBcmUDuUulka1Q4WTuGhnrVHgQyPDuHWnRmewY2m0EY6sskMwCV32EmfAAve2dxGx7dTiR1UYqeRwbvEFjyuOED27YjUMQdMzEETf8QsQpw9gcdl0ol+6YRdPTOQf2mtdGlQvNSXf8Vee91ee6+v+OEQ+5Ez86vdlScfN1Nf5zNPc1JMzcmClE2wcoxRUkIlw9ZZrsUw7ViyEcs0E6zWSqKTFFu+WC2crKfFTkYiUILhTaDbxQZhbAcyM18CyEO2gDwEEV1qh1gHLbyiVwXfsEpqqyKk1CWMl7HrwXSDdNxuBdlmiMNO3DGxFRHqMb4KXptVauAnOFVl8wwjB1juscp+WUv+uul5O/+X3ambNuVdc/lta+FVS/aiJX+xv3BhQD1tzZ+24b4J5B7HLcJhEw/k7Qf4KHafkdkP1pX4iZ2GGI6uJL2zd1KJLbroRrKBsh0HVAB2gSkjCF4c5IBMNY5oURWYmzYEcbDnGnhigfsUFZs0QG4H2IXHEL7wSE/IrQuB4EGcdRv9xNWuOnRep86DggcIGj3DBo+DItiZX/h6vfHWMNBm+maYgncSZDG3w61jF2Z49/BDw303KJzxodPw0KV76NJjqB3Vgckge3iGhXEyCGqSAhuLm8bTRs+UwY/jeLrtUQLwm7TJhIdjc2b8JHwGhwjgeE/SFcWq9fRM7MCrJfGdOBclTRrdpfZR6X1UZr+JPUhzOCCAzKXAQdl2cj8KmMOnenood2G9cGktc2lAfrmv+sZg+/111fcGczeH+U9mxd+danl+3eEe1NSwqqRVVZEUyJiyklxRxWZO6ghMMxqrxJONNI+EhdKdKGT62O2wg5kfuA3IvZJVWIE4CGQrwrW9CSx/8pH9EbAXAaSttRyE8Npa9Fe8sZYHskCIy2wnkGkF4o1wHMgDU1IPYV1T0RMrepMVH1MLiW0/1/AzlRBXgayOU2uSWpfUEl8UUoVwWnySFe40mf/qBH5Su3VG/vmk9J49+5Ytf8OSv2rPX+rLgqM6bc+f6C3CL+ERC/yIpGM2WGD8cRwFhNf9dGYfDuRN7oHYSiV3UNqeaGa3OYZqpwMnC04utc0SnjUEpnQAX2QjacNDJvJA5CWDyHT+iR7/hC4wqSf6Z0oAeROG0OiayAYd8BffYIyO6qMjusioPjxiCI4a/G69z9mz6lizOrzG64AkD8VvZRjcBsRf6oVbw6ZbDvobpxmehD/qDnAGcRZrP+n7LupbYA6r3kHkUPAewNNtgCRPU7snSJ4ByJsfNy6MG5YmDCtTxuVJ/cqU3ovVKEbftME7rcMpZBvp8CaanFXAO1aD4intVnJhm4wdS2hjx56NqUjswUZ3yQPYRxaHUhzURqOYOEjsjlvF4zbCXB/etDjRp5wayp5fK15cz10Zkq8OFq4NlF/rq7zRV3p3vfzhBPezXblbb7Sjf2mry0UhoAhJRVVkNS+IRVlpSHIrxeIxVCTdiPPtMIRUthVmUJCiuKmBw3SimUYoVQul6xEW7GdrNVnzxqursZovXocUzRdrrEYhw6t4cH+4vhIsEcGrBcErMM1ApupPlrFhXqoaSVcjKcC3EkpV/OmyH2yE2AyL1QiEe6GSlsq8XJaVkprNsWo0JT5R5HsN6atO4te1b6+Iv9rEvD8ov2XNvWHJXbOolyw4qvlsX+5Uf+6EvXCiXzli5yAVwTbtvdxBS2afSTsQS+814TwtLAIwktYnpNJzpym6TR/doktsBT+Lg6DCs/rQjGZpac1hdEd9kkE82BJ9sscPXE4bo1NUfNIYHdcDdpraxcYMkRFd2N0TcUPY1Yfceoi5q641XueLXsePPM41K06QOoNnvRGfDnCy66lvhk23gTzgT1M7kDqHCf0snpVhB22Cnf6+S3/fbSBZnf6RC9Xu8QY9ulowFhp5Y1gWBeQtT+oIeUbPtME/rV+dwanGIaw9pvCgAk9mTXhoi61kydWeHebkLktytzW22xLbZcZxPDgsgMIud6B2pNEdXtUGwTti5o9ahGOw8GqPcAyCrJ2o3drs+XXSxXUCaRKQvzJUvDpQfW1t7R138cMJ9uPp5M/3lR/dbCW/qHKPs9yqKCYEWRGzlYxajvD5AFsICeWIWI/KrWi2HZIaAaYc5moxoUFmS2DDCgAoBCFY7ISYWiBVDqUroWQlkCiFkuVwqh5O1Pyxsi9SBjp9kWIEO+RVwyz2aIev9CWLq8l8IF2MsJUE38hILQjc2OtEagmFDg8r3xGyTREb3OZFQRL5dCb9lE9/VRX/3mF+V198V/797viPh5I3jMJ1Q/6GOX/FLL9Ei2chu7WrpwayJwayxwekw3bucK9wtE843MsesGhHYVjFvseI+8O7aTIf2hAD2rbqyQtkdXrADrfu5qjQjC48a4xuMmmtd0hLFGx6pwkeqJ13Queb0mM/niljBIIsqN1YD64NPZExY2hED8YiCPCB2o2A2ulQ7ZygdkBeD2R4GGQh1DqMiN3XP1C7r9fjPOM7LhrnopCxd3cdxvtO4z0X0Ka77zTccwJ8oHmgdiTOgtqNdc/KSKg1EOZA8PTLU/DE44pVxA6irQlWYIYC8iDaapO0cezdlu5FRtKAxxLfY4nDk3Rtj+zAoShac0V4wiKdeAA7KwgewMcdsfFHbUTqBrJn1uUurJMvrZcur1deXpe/vK58eV3llfW1152V90aVDzYkP5rk/3C8/PRmM/nnEvuIz6ywmbiIE5ZKflH282pELYeUckCqxLPNZLYVESsgP0mxlpYb4C5TQiuOw59wCg+6EB7bboIKRtJ4rTCBF/c7Sa4dTdeSHGSBVXAkkWQ1kiEv6VqEq0b4UojNR7hiUqilsfdUMwYSy5QZqc3iwLGmoFZEOSeKvMCnpExAit8pJf/Yyfyf5sqP1b8cznwymn7Hxl03iFfXFF+lC5ctyjmzdNoinu6TTg7Kxwflo/080AY/kyN2/pBWPIY6Byu5m8yt3GOCCAvMRbb0hDevgScwF9sGzFHxLVR0kxHUTpO6+GZyPkuuLYY3YhueAFG71UmdH4IstqegwlMGPLHYoAtu0IXGdZENRhS5ER2u0WfYuQh2DoKd00AyPHjCol74ymH62knfcpm/dpq+Gka1Az8Lqd5tTOlA+Sjs8kmsK2Z4wB8w5zI8cukeuQ04lGcD7qEsTFCY3k1Sy9PG5SnKQw5nieAZPDOUd9bk30SDmYWY68e+izRpbmeFCEs0zxgF8nZYYzstsd3m6E5YFhyNspOK7TaQhrLYx1jjjzlk0ZrxsIetRPZs4vEB+eQgqt25tblLDglbtq8rXHKWL7lKLw0XLg1Vbqyvvu/O/WQ08/mE8F+Hy4s3G4m/FNmHKh+SFI4r5CNZJazmEoVqWC36hGxcrTCFRlKtsnItQ0Zns2qDy7bZHBZNJWRI+FoZsY0DBWTSYpvD8WJkiEpLe4EwGs80wolKNFVPsu0k20pKjbhcigr5BF9MSxWOjJjKSDh2h8z9acm5mqiqgsRKUkwSAyqz0Eh92Yn/sr3yTvnLk8IvpvkfD6lv2XKvUfkrhvJVU+GiRT2LRZ3SqQHxxFrh2BB3CNvHgNrhOmiFfC69jzz3QmIHmkdrV7JB5KJbdZEtgJ0OW9xtMyS2GBNzhtgmMBModfHNZLDxJjOpGDJreuGfMeLEG6J2aHin8GQ2OGUIjPdg3ztgcdwYHIOYC3EW1S7kNgSeYed1vAhBdtmpR7WDIDuMLz9QOyf99TAZtejAsEssrRHn8jixrTHkdsDcPRJnSW6nuQrj4zEkD/wsye2MS2hpDSuEPJA9IA8FD7CD//RZEykCpYI4w9gS3WaFZ2gzFkdFttGR7eboDnMEEo4doHN0FGfLmkDtcPgYkmcirYxNzzI8UDsbWb3CMUjvwFUMKmfWKufX4Tiec2sLF1zlixtKF9yli8P1647We67KTQfzwUD683H5ixPVlU/a3K12zldU46ySjoiZRFbha9VMsRyV86l8FbBjlKqYb/LZOq8CGQ2p2FLKbaFAZiWKzYyAzb9YuYMNLrDDNapXQmgkOBwsgfrH1KMpLJXLCG1GbDMomeWEUEhhw/+GlMchx0K2xSlNpdiWi3Upm+WlFCcEFWE5JyyUubut9O/b3g9qfz8i/3JW+dSV/6Cv+Ia5fM1UvWYpXTYVX7LmztmV033y6UHhxCB3dCCN19oht7OzhyDC9mJDMXIrFi9jk+uJeB97B6Wld0Aeru3gYankFiqxmYrPUbFNKHVkgZkllZFaLj5rIqOp9V5tvDEOvzMAeaB2YDJC2Eq7q3bB/0XtHD9UO+MLXw1Tt8DGgto5QO0MsG7hnEUTbqmQMSn3HAYUPHfP/RHDXbfu3ojh2xHDgxH9d6OGBxsMhDwDkPdkAmQPR31CqF0E4KaoJZxzjILn20ivkl0VzzT6XN8mOgh2fZsluMUS2GIKboV3c2irKbzNFN5ujOwwAXaxXTRair1mbezdc/hS+41aPx4QPACOP4pdybgjkNAMiCcHpVP94qk+6fSQctaRv+AuXxqrXR1tXHfV31hXfMMuvWHhfryW/8VG8Yuz1aXPWsyttriosN5UOsCKKSWv8NlsSsoyagnsJEidmGuJSk1QtMHDdbXQUHJNHP+qNlkFkrNmRm4yuRaba6WzzTT2acSjrZTSjPFVgC+BXWCx5oBX2qLSEaQ6w5cZrsxKFVauMxI44kKEURKilBDYBBuOJufTqfsy802e+bLO/LHl+aD+xZHsz6f4D9eqH/QV3rYVrxlLl/XlS1TxAlU4Z81hK7tB+fSQcHyAOdyXxCYetm6ntv29eLS9zwYvzF4bvKd249De+HYwE6Yk9hczxrZgkpfYTqW3mpJbTMnNdGL7GgkAAAAgAElEQVQzdjAmC96xREgrjgzjJj9IhsGDw710gWm9ZjJCUwY/UbvQpD4ybgyN6QNYFtATxBe9z63TpM47/CPPMKrdkku/7NItOw2wEDsADtTu62Hqy/UEO4fxNlpaI/D3DY4M0AN29wh29yDUjhi+I9g9AOzG8KDiCQm1T8aNTyHgjunnN+gBu6VJ4xJSiN4CsCPkUaQyhfJvMgc3W0JbzQQ7mmAHIFLBLabQNgpSugikINiJx9rFbp+GnYlonpE0lzWTbgH9gB3p0GPhDvfBT1843iuesAN24ql18unhwsXR6tWx8pV1hZftxWsWMICFm4PyJyPJz6b5P51oLn7SSX7R5h+XWI/K+iQumEmH48lEmlMEtcypdUFtCICdXBWRvIqklpVsTcpV1RL4AIiblbhUzuQbfLnDlttsuZUpNsJCPp1rxKQSi/PyGozaErI4Po+TmyxfYfgSI5R5pY46mq+n1EJCljNZgVUTjOhlMt8Kyb9kk7/JR39RD/0k9+Vx4dNR+eZa/k2r9Jopf91UukoVX9JlT6/Jn6EKZ62FM325s0PyKcQuc8ie2GdJ7SfYgeDtt6X3YAdFDmRvr5VgR3YJCHYp+JWGn/BWQwxc7XYqtdWU2kqntpqTW8wadrH/J3bTBs8kYufHnTwsc/9n7LAaZaQnOPoP2HmGf7TiWKMBtwJPUg36AiZ2mNvR8PI1bhrj7vEtonZY++ky3nWT5eq57Vhz14VqB/DdgRenDvh7NGZ8vMH0eIPhMZA3pn881vNkA5KH8IG9mKZWZkwrszQ5MYOFsgcIAnmBOTqwGRbARwOC4W3myHaaPHFBhgfpHWAHK7EXG7dnDlpA2FL7cXYA6bvYCyLHHLJCQgM/aP5Iv3hsQDkO9qKfRNth+YJTvuCAPA87fl4eLFy1F3Ec2drCTZf40Uj6XyfE/9xfu/d6O/q7Nn+/lvmOD37DRB9npZSsSBlBTgo5LlvPyBVGKnNSSc5WsoV6Ll9VsiW5VBXLVb5YEco1vlrnazWmWoXF1mpstcaW60ypxhRqGeyWjM1yQDsZqZIBM8EW4mw+KRYzaonJ55M5MakyCTGUEZbZ9B0h+qd85JeN0KflhRvKl0czPx1n3+uX3+1X3+rLv9abu2JSL+iz5w2Fc+bCGXP+tC17yq4ctyvH+gX49cNuCv1ag0D24AC7357ZC4JnY/ZpLyh+ACKu3ebMbktyJ5IX32ZMbKMS2DLbGJvDAe4xEDxSAR4Czqb0PjLQCzjD3G4G38Ed+mb0gSm9f1IXnCRl7jhPWxfaoEe1Q+Z0oTHct/ORIAtPr6vH41qzBOmdA5jTo9q5jC8Q2mj0E8+wu+UE/aO+gVBLsLvTxU53e/jFu86e+249vjt77jp6vnMbH44ZH24gGd4oCbUbDBBqwdg+3aBfAEsxQwFzyzNYDeWdpldnzL5ZC4rfLJBnCmw2YbRF5iyR7dbn5OELpne4dZfaZ0nuwQ7aGVQ1KzBH7C1NgLNiP7KDGnYD/NE++RiOjwbyIL0Tz6/nz6/jL6yVLq7NXVlbemWo+MpA8dpA+Z31+Q+c4gfD3Eej4r9vrt1/tRP+VTvz53rib8XEHcjleS6Q5pKMJGWUfFrJZ8R8Rsix2Ggpr6pFNV8W80UuX+CKRa5UYsuldKkYL+Rj+Rw8k8VCulhMFQsZ+NNCSSiWpWJFLdWUHGRvdTFX43MVrlDgClk2L6TVeFLypbgnkvBdVfiqkf5d2/+vjYdXs/+9m/vZKPvjIfFNu/I6rN7sqzb1skU+R6ln6cI5W/5Mb/6UTcVRO3b5qF082ice6ROwfcwAc6APF9C2D2lL77GR5z9gl8JaWhNupuwwxLcaklup2GZyc2wOdS5K8rngLAW0EewMfkiTpvW+WQNpm2kMzBgCZJhxQMNugqzvpQ6xC4wYIbfD9E7Dztmz5OxZduqWh/UrLv2KmzhZsqgvh+Fp/NJpgCdY2q8dBhxv7DRoXWa/cfbccqy5/VztADtnz7cjxoejFGAHmvcQAu64VhmAxnYeMzwwtvTKLNYHrEybPDO0d5Ze3Wj1bTJDercK8M2Z/CB4W8zBrZbwNo0/fIa20uHtkOcZyDxtSPJMGn/pAxaItrFdBo28zH5r6oAlc8AG5GnBRTqMfw24h3x6gD87mDk/AIu/MCRfWlu4Oly8sq50dbDy2rr6O87Ce0PKu/38zUHx17OFb063fDc7zG9a/F+r7C2ZeSDwHk6KJvlESsikRT4jiqwos5IiiAoP7ldRGBlSwBybLzKFQjKfj6m5qAwWOJfMlxI5+EwxpebSSjYjKiCcaU7kJEgc82wuy2UlRs1klFhG9CW5p5n0vYJ4r8p/0Un9prP6k+Y3F7K/mgPTKr5tUd62K2/0y9ft0is26YpFumgVz1vk01b1dK96yp492Z890Q9SJx/pEw/1Cgd7eWyW1ZcB5vb3M3v7Mnvtqd2kC/4uC6zUbiu+7DSndnRLGxN4FAmCp/UupqKbqcgcFdrYLVQjm6xGvGw/i1futevP+AJPCLJgXSewICo8YYhO6CMT+vCGLnnwDG8wamrnxR1jYG6Nx9Gz7OpZdPQsgeC5iNp9CSkdLuOX6+Bp+JtDD0+S5Om/AvIc+m+cuG45e752rPnGpbs7akRvAS8u3X1M76iHY9SDUeMDjLbkmsWkaX7SuDBhXJoAkTMvTxuXpowoezOUd6N5dZNldZPJu5HyAnlz35MHlkKLtvDEJG8rFdoGSZ4RNC+60xjbRUG0Te2DgGuM7UbsQP9wg4Awh94Nf+h2ctkHvK1dOGXnzvWnz+Lizg+JL61TLq7PvzwMeV711XW119dV3xwov20v3RwQfjLI/HI0/+XB1vIbncTP2twf6uJXVeVhTl5gmIUM52X5ECcmJIUBcgSRY9gMw2cy8CKLXBZEK5/J5ZNKLp0FC1xOZ4vpHKR3xbSSYySZEXiW4zJsOsMlM3ycEWOsEOQEjyQt5eXHJfFejfuqzf2lHfp55cHruT8dkz6fFt4aVK6biq/RRRC5GwPyK/3iZZt4qVd8yS6c6xVO2rBN53G7eqI/e3JAPYpbxMJBG3/AJhzs4w70Z/b3Z/b1dxuk7sLegfEdNJ467jTjy3bsZkdurpjJPVHsqRiZMwB50S2myGYAjhSqAW0zuLGPNnajSSPv+RM7uJPmntEJQ2TCGEPyDOFxQ2iDAZiDZ2ScAsHTgFt1IXzLzjWLuIA8/RJ4C6fxhb8NG8kyfDFs/Puw/u/DOnyuB/i0pfvaocP7Fo41txwvPlM7wz3I+VxgaanvRo3fjlHoakcNjzZQTyep+Sl6AcmjsD5gmoa1CK522rQ8bV6ZNXs2mr2byBNMxibADhZFyKODmOqZtBVEh0uB4BHycMV3U9pcKEj1yKQeCxnH2AWOO9SHruJYP7Z2O4HjjbnTfcypvszpPvb8oAjkYT+89TnM8/pyL9sLV23FG9bKe32Fj4fYfx1gfupS/rCjdOdcbfGtTvTnHf7PDenrqnC7LN4v8I9y/HxO8ubkoCpFJDEi8jFRSAoSaBkvqDKrKqyi8Lk8WyiySo5Ts7yiCIokSZwsMYqYVsW4zAdEYVkVF/PC47L4bUP9tqne7khfdJL/UXnyXvnWy/L/2ct8PC68NZR93V69YW3csFSu2XJX7Mplu3TRLr3UJ17oF872cadsZAKWDf43lRMD8rF+ERIMMLD7gTw7d6Avs28gvbc/sxt7kRPmLLHt2FMwvsOML9tIg2xCHix4AeDCW/RRvMhsCs0Bc3iSjpI2++yyHxZtkMbtZMFLdNoYnTSCyMWAuUnEDlZkgyE8ZgiN6OAZ3kAFR42a2nndPSuY2L244IC1Bi/1OMHPGl4A2sgy/NUB8HWx+xth7qv1+q8AO6fullP39fCL3SA7Svpru6h7eGJm+m6Eug/kEW/7aNz4eBLIo+cnTE8g2k4aF6dMBDvT4hRkeOblWfPKRqyMWtlo9syC5plA+VY3GZ9pHmAHfpYgSFwtYBfeYSC7KgYgTwu1ZFKPlUzEQ7Uj4RXSGkirIbkeFE/0Yw/GU/3CaXja2VN93NkB6fygdL5feQme8FcIeRJk6LbcVWvuurX0wYDy4z72/T7mJ8PszyeF3+7IfXW6tvBWJ/xpJ/PrNv+nlvJVQ71dl+6XxO9K4tOS4inIvqzgV8WwKsYkKcFLSU5MCzKkf7yUhSDMgj1VpITChxUukGW9WWahzD+tyw8a0u0m97d2+g+dxH+2A59VHr+R/fup9M+3cJ/PCh+N8W+vVW70FV/rrV2zlV825S+Y1PNm+bxFPGtFnTvfx4Nyn7Knj1rYo1YeyeuTIKsDkdvfy+6zcQfskNKl9vWn9w5oLfATO8mgaDI9WpsYDcxFtxg08rBlMdC2lQpibyRsgIk9WEnTc1Ix1MUugmfoNJkLRcibMUamDBpq8UlN6vQYZ4G2UX3Q3QPP0JgxMNJVOzATy84Xlx2odvPDLy4M92jkvfA3B0WW8QsH9XeH4UsIsg4DvHzlAOb0Xw/rboHUAXmodojd3RHD/RETmAxs6+42fYv9GLE+5cGY4eE49XgcgPu/hZ2Hd13Xdeb9JyUi8G6/797XOwpBolei906CvYqSIiu2ZMtRHNvJeDIzK04mjsXem9irWAC8XlBeRyFIynYszrfPfaBkT2bNWnuddQCQy/LjD9/e+5x99laRW1AFPGUVCpjDasje103mp6wgDyt87rMWsuct0otWErw56Bw7xgu+C++65UiXSPB1iSBv09XqlN4yBA21A3mQuvS4MzPpzky70kjuAN9OUOjITNtyM47iPlfxgDO3z5rZo+cO2taPezY+9K6971477lr/yPnyE9fqjxDqeXOf+5f/vnLxVzW537S9PD/6h3sH/jT7yduFf3qb+c3b5X//ZvF3b5bOfpO99k3+5kb+9lru3mr2UTH/pJB/nsu9yObmsvn5XGG+UHixWphdLz7bKDzcyN99nbv1Jnv1P7MX36bPfJv6t2/n//EPD378++tHXp0eT/+6OfqZN/yxLfWxPfNDZ/4jW/59vXBUWzmsFffLxT1ycUYpzJizu7TMLj2925qesS/vpLHhSxMwPTtuy47ZsqMQOTuRN+SAzqVg/c5Uj50mpnbR8I8ou/KmriCd5iiL4aiok9pkUwPCcKc8v0MM7jBGEypz+IdopbxhroXivNDm/RhNRyHNYwNSiDYxXivFQV6tGGPGCk+EYBUHwWPlJwKwe1phelrJP600Pakw1A7Y0YueR5XCD85XqsyUsxVYZWB3EWuA8olLLLYDdnCylypMEDwkFjfoLTdNxzM6MSK8o8O8auHmNvE2aNsO8pR7QHCrcG+b8BARXknt1McgD4LXpIO5J00KpbctyHPlZ83S8xYSPIjc7A5lvpMivAjls3IIwHWCOSnUKcIAn1GZgpW5XXVT7RzL+F0fsy+NOxcnnEvjjvSEI4MIb8KenbQWdtlW9joK+2zZvVp6rwbsVo95isc8+cNumqDyYeUfPq569YF35aj95Sfu1z+rLHzuTn9uz/5joPCb7cUvW19dHn1zd/8fn33ybeQX3y7+y5/yX367evY/V859kz/3Jn/xm9Xrb17efbN+79Xag1dr9zdW771ev/fN+p0/btz6duP627ULb4un3+a/fJv8X2/nfvmnh5+uX9ib/U1P9tdN+V9ty/3Um/7Ykv0bLfO+kn1fXfnAunLcljlkXtwnZfYphb3q2m7z+m69uNuS2amld+qZXbblaRvUbnFcWxzTl6kplhXYZUYcYG55EGmEMwH32udI9TgS3TbWo9caY7EdCZ4xt5xiODm2A0YpRaQTaifPtUtzbdJcOzYqTbOhFwgq/KzhW1mxu1F7R2d14TriLL5NiG0T4ttLmyhVnfBzlSaqBqgR56r555C6StOzKnKyXxtONsA98vOPKoSHVSW1k8kqFejcxUqJqZ2RT5DmMScrXg4gk+UNtSOrlhHhkbcl8UOQB7WT72wvZbWQOmYC3VvUk4d9Am9LBpHTnzXrFOTBWhHnmZmrleFtN9XOHOrYvDEjtVOpDqpHNXILrGAu0q2AOWOCCs0UGLFRr22sY47FcfvShCM9SdhlJm3ZKVtxxr6y31nca8/u0aF2+QO24mFH7qAjd8CxftT7+w8q//hBxavDztWDltcfuf74WeD1Z56VH1tXfuoo/L17+Rfu5X+qyvxLffFE35urO39/79ibrz/+Q+jz/4z//E+JX75d/u9vc//6tvjbt4X/eFv43dvcf7zN/fZt/ndvs//724X/8fvIL76Z/enG449f3jm2fmFm48uxtX8dgD9d/Lwy85m3+BPv+qfutU+sa3+jr3+orx3XV49Zikct+UNaer+S3acU95rpKmJGz+1U01NqZqeOfGJ5yro0aaWZRCMWGHKp9Ig9M+pMjziXhuwLg/bkgD1JyYTdmDkTZWoHow8TQQtBJkU6JOwjFM9JIZoawpo3tCvziO3oIT17ZtqM7EEml9qssvGeapSkTkIyEamnqC4BtdvOgNvGR2p4SB2rLjbNV4nz7GbseQXP6p0on3hSAQ/LPfTzsEcB8VGFCLVD9irRCpGrlEnq4GorRQIuwFwt5bDClQrxKskekXetik5PjGQWUnfTSGNrVRg2t406vO2lS7MHyG0btKeN2pM65XGdgs3zZstsi+1Fi/VFu2223YbclrLaVjhZdm7M6gMQZNA89142Ha/HkuizxPupUCBOlVHmaI95AW5l1LU4bE8OWZJ0kmJl2NmBXXrKlZ52ZqYd6SkbnGxht2N1v3tlH6I9PTNjKR6wrx5yrh1yrB60bxx2bhx0wF4fsX9z3PX7D9xvPnS9/ti98Ylz/UeOVz/1rH/hzX/hyXzhXfq5b/lXFdn/tm3p19vT/9aaO9NXuDS8fmNq4/aujTszG3d2v7m77/WdfS+/2vXm9r4313evnBnJ/LY78+/dy//WsfDPjYs/r8l8XpmH/bSi+Jl/9cfelU+chY9suWPm4jFt4wP76w8cq4f0/H6leEBbOajn98qFPebVPZbctLIwKiyNyZkpxHOW5QlresK+PEr5O37TEOamhqwk9qMO43cPH0hqwBrvs0Z7LJFua7hTZ0aXQPMdUrBTnO8QEcmFdqihDnW+TQJn9FqeyjL0UCsUjo2Ma5aCTazSpFmONinRZineJMepX7sUa5ISjVKqQU7VS0m42u18eLsQ2sYhqoPOgbm5SonezFZKLyrFZ3RQxz9BSOc3PfTxD+FeA/SE7JFfgtpJTO2ksyykg3sFeRer5EtQuAqs0qUqSimugDyslYTd1Ur+GrPSMcpW6RZLY2F0Y0YlAkTeg9rNd2WN9IoWie2jWpneNTZq9KK72fKizTbXbp9ts4C82TZtvsMSogM86kcG8lJ9lP+zORZatNsc7SbZi/dbQB6wSw3aFoccWJNDehLRnkHeqG1hzAa1W54kW5q0QR6yu+yFPc7cbnt6WoNmFPbYgODKfluR2glYXx60bRyyvz7seHPU8eaY/fX7jlcfODY+tK1/ZFv/oWP9x661nzhXP3cVPnfl/s6V+Tv30s/sqS+8yX8IxH8ZSPwyEP9VReKfKlO/rl785+3L/7N26dc1sMVfVid+5k99Hsj8fGvxV3XFX9Su/rzm1RdbX/+sevUzX4FO42yF45b8US1/yLxyVC8eVlcOmtcO6S8PW1cP0LFwdpcEkcvPaNkpdWlMWhyV0+PaEhVXW9JjdDy+hP+zQ9ZEf2kaKgPOhu9gDyeQ6LNFuy3Rbluky8LOQQmyILDbIQQ7eHhVZGzI3ujEoB3JrJkVoWnkXpslKr+lczt6PxGhThRipEmINYrxBjHeKGID7BbqhUQd87DbBSrz3GYKbRUN5mYr5XkqapeeVwhPqQKAo3yC3KvwAIEdmPOJj3wKMlnRsDNIYP2UxhpqB+CA3cXKktoxJyuwc2PC7mold72qRB4J3lbRuK64tVW8Ra/LhPvbJeSz77B7Cj9br7DCdxXkPWvUn7foL9rtcx32uXYryAN2c3RRhs+IPoJQm7qZ/2tM8Kj1YrxHi/XpTPDwcePztWFN0HmylmDkJUesKSLPsYQIb8IJ5Vsct6WnHNldjsxO+9Kkvjxlyc1A/+z5Pdbcbkt+j6W4T187wFr4HLZvHLGuH7bA1o7qa+9bXhJ59jWQ9ynMvfoTd/Gn7txnzsJPvEWI1t9VrHxRtfL31Sv/sHX1FzXFf6gp/qLm5a9qi19UZT71L33sTn/szn/iW/mkovjDQOFvvSs/8q7+yL/6Q0/+A1v2mJ4/YikcAXB64ZCWg1fdLeX3qiv79eJePTejZHYqmSklO61mpjRI3cKIuDSqslpXjUofxmhWUXKAysM2J91bNpnTE/3WeK811gOzsbufTbVrF+fawZwQ6mAJhEFemxJpNxutB4NtarBFRiZBBZE0w12O0OMdwi7aKMTowRi930k2iKkGIVkvws/GqMyTC29jmUQ1I69KIqsUDbV7SuXsHKmdX2BqJxJ5fvkHZ/wiM+G0Xzzr40HeBXZQTLFdgFKKCxX8xQB/yc9fYuQhwrsS4K5WgDmBrUTeV9WCcWIM/m5W8XfIz9KNBdVElZ6WqY/rZIO5kuA1W563kZOd74DmWY3DlDkkFnC1WFtkY2oP4Fvot7Mzd0uMKqMQ8KnALs74i1L5Oxu7PaDHB/XEgDUxaE0O2xdGwZyTfC7yjAlnesqZJv2zwu3mdtmR22Z3WTLTCNL13G76lwZ56wdtawctKwfMK/vNawe1tSNUwbt6TCt+oBU+0LGufGxbA4WfOFc/dsHWfuh++bfejU/9Gz+pePmTirXPAquf+tc/rSh87M594Mwdd6x/5N34JLDxNxXrHwVy7zszxyz5447icWfhfVvhmHXlmG3tKNy9tbBfK+xTgV1mp5TdiVXJTau5nVp2WqOG65NmSN3iqLQ8BqmjAc/sPhBSZ8Evm4GdQR6+ZAk+vIElRlONrFC7cGdJ7eaRLnRI8x0CudodYE4Gc/i051pV6gHXodGvOrU7VxlzVBAQoReyCoCLNPLRhhJ28QYhUQ/meKZ2COw49oqHo/c7W6X5akR18LDiLHu8Q2oX2FQ7crJIYyWGnQLs5NM+6YxPPIXVy5/18yXBo3M74SL2fvGCj7/o54DdxQAH/i4HuCt+4WpAoLVCAHk3qoRbW5Vb8LZIaav421XC3a3fhXf34W2p9lhh1XiUWHxt5BYtluetFsPJPmtWQN4c5fAq/dq1fjfnPclGMNJg90411IWswmwIHjbhLoXd3mpGQXyUpnBbAN/CMGId1xLggz8aQ2LrSk+6EBVloHzTDjbQB6GSnp4qkVfYC9mzFPaaC3sQyyur+80vD2mvjlpeHtHXD2mrh7WVQ+bVo9r6+xbY6hEL3ZAe1vJH9MJRC2F03J4/TmvumD19SF/ab84csqy+7375YWDjuG/tmCd3yJ45aMkfdhSPOFeOOtePOdeP2IsHrYW9Wn6PeWUflQpnp5XlCSk3bc4jaaXO9Fp+pyU9rqaGJEhdZsK6PEZTYlKDdFpOtTl9VIP9jjx2kagRc71wr1YEdpEuYGeFAyFha0OWisBOmGsHeTJR2KbM4vecmpuzYm9qDKfSJM8WBHNkMconFFK4ej5az4G8eL0Yr+PhbVNgrpZHPhGjB4uG2onAbq5KnK0iD0tSB50LcE/9dGj3pIJ/5OX+DLvTPpGZgPWsTzjnEwzNOw/Dl17unI8/7+Mu+EwX/fxFH4f1sp+/QgbswB8P8uh+tlq6tZWc7FeV/K1K/k41BE+Et71dzd+uFu5t5R9ulx6zrIKqQetU6pnSxO4tqERFfdokg7xZqg+g3nhRqndX2PD30phGmtrYJiIRo2hvk7lQp4w1RkXwpHwRkkNkHpbkIBJbB+BLsQwX5C2N2ZeRbSDam6ChyMxsVB8/pS/v0jIzBF9+j5bfrRb2qCv71LX95leHra+PWF4dtr06pG0ctLw6hL3l5UF99aAGR0wlLR84Xn1I5QVrx+yFo1b4zeJRR/6wDYQt7zNnD9pWDjtXDjlz+635A47iIdfqQTc9ID/kWD/oQHCZ3aUuTYiZaWVlt219rzMP9Z1UjdaRiOeWx9TspBXxXGpQXBiWjTlYiQEl3k9ZPLswVNlIE5bmd8s0pRNOoFePdVvgWyPwrTssYSQKHTBtno5IxLk2fr5dCLZLwXaQR1LHir3Jz8JI7ZqkMEtg2QBjKUqTdxDVCRTVNYgQvDiiOmC3GdtFa7hgjYmwq5HCNTKpHcMOgvf/UTsDu1Ne4ZRXPOMVznrJ1ULzwN95L8jjQd55UjvDhIs+4bJfuOwDduLVAPEH2WPYiQw76S+wu1XFAbu71fyD7fyjOqpApsc+26UnDSqwe9II8ZO+bpQZdtS8AsoPJ8tCDendFGRjgpnxpYFdrEeDt2X3tqqhfww7FV4YCS/CvsVhx8KI9bskFzZqjODGaqWUcNJOg36mLMs7zZmdWm6Xlp9BFK8WdqvFPeraHmV1t7K+V325T3u5z7y+17yxX3t1QF/fpxWhiODyiHXjfefGccbcIUvmgL68T13cp6UPWpf26wt7aZ87ZCsccecPOgoHkDi71w64V9lRDhWjz8DLq0ujYmZKLUzRa/78pJadUHMTWnZcWxwSl4aVzKhledic6hcXBhTjSU68R6bC9G4l1iVTqXAvzXCKdStRfNlD71HidDOhsxTBEgF2HdT3IwzBa8cvLT5JYb6NsKMRmO3qPH7JW40nfOZIWwk741Use5W4iV2jQPkE87Ml7OqEkpOt4Upq9//EzoRMFtg93FS7hz7xoU8GdgJjzojtxHNe6Sz2PtMZD3fWDeZMZ9zlZz0m5mcF2KWAeNkvXgZ8JSPyrleANvEmvSuTbgDBCo45WeluDandrWruTpXp/jbTw+3i/RogyEH8gODjRvOjehk4Pq4XnjSIT6lPlEhtU2gWMn4RhdkWwSrSlV4AABkcSURBVBjTCDNGI8PCOxQDMjBHFzukdohyNEP8QkQeMgyiDcwh1UjAJQ3B9NSwnoJ4jGiwxXHCLjNly9L4PD2DKGranEOeu0svzugru7TVGfPL3frLveb13SpsbUYBfxv79VcHLKuQw70qUs7V/Vpxvzm/z5yDd4bHPGhd2CXnDtgKcKl7dVjhiGvlfR+Rt8dRnHGs7XYXZ6jrN/x7dtqM/9HslJaHPx1Tl0fk5RGFNsNm1v9QYq2GVViiV6aWOdRhXYzQoxsp2ilFOrABgmoSSg+p61ISNGTBkuimxm2RdurpFumwRsBcu4YvWX9LKQTsWnljqnSQZk6TRdi8BpAX3FQ7uNog9dohJxtvkpPNcoJlEmDOIC9Vz8drOTAX2WoKbiO1CzLsgtSJgmK7FwH+GTs6eernSk7Wxz+gQ7tNtYPInfQIJz0QPMR24mk3D4PsnStJHc9cLX/OYzoPh8vWS17hsldkThaCJ10JCNcgeH7xeoBqP29UlNQOER49bYSf3cpB7e7VgDzu3jbufg3/YJv4YLv4oI496m6QqRq5Qfy6UXraxD9vol7vdDPYzM81cXPNBB8h2MzDjKmNYWOCXo/ZULiSztFGCXfJ4W6ZQmyKfgxnpCQGqD4+NcTicVaoh3yQrbblMXxphkdbGoUjk3PjanZcTo8JSyPcwlBZesyUmxTzU1Jxp1zcbV6BF96lrM2YN/ZYXu7RN/ZaYOt76FC3OKMV4Kyn8Qcs7IzGvrrfsXrARbbfubrPvTrjWZl20tvpCT0/YQN81Jl0Qs+M0XAmNhbMzCaWKAv9Soo4U5LUz58efSV7lVi3GOkUol1irFsCfDDAZwAX7SSLdalsjKAWhcgRbTDCLtLBHCjC5TbQBnfBB9vIb8w1i+xpizTXJM5RnTqrGW4Q2dN/PtwgQu1ijUqc0YaQLgGrp3wC+2SDkGoQk3Usk/1ebEdPKFgm+6JCeEanJ1A7/rG//KGvHGrHbsakBz7hgVcCdhKYO+GG4MlnPMIpFweDqwVtF/zEXAk7d/l5r+mspxzkXfRwlzzQOWLuWkC6WiFd80vXfMI1P5ij57S3yfjblQLIu70ViS3kTbi/1UTkbecebBeo/LhWAnZQO2BH780amdoZgkeFrFRaONckzAG+TebeDYIvjQll/tSAzzCEO5EuCcbuML6HXT/VJCMNXKLDfRpWy1JCbQGeC8pXehakZcbNeUIB2iMuDJUvDpeDPzCXnUakr+RnzIXd8MXm1Z3mjV3aq1366xnrq10WrBu7LOtTMH1t2rK+07q2y7ZG2uZY2W0v7rIXZuzFaWdxwpUbtVPHqjG9MGErTNryE9QHnEYOjekMOw3ahoxhod+80Kum+qg1QqJXSfbSGu0WQzt4YAc/G+4QSPa6wBzyfWN0qkwTUzu1CNzrDvKqEbjXNjhZ8rP4kvWRVpjO4TMU5lsk1iTkz7ALN5W62RnYxQg7GS41VsfHajlgl6SQjk/Ucik6Q5GA3ea5HReukegApbqkdkYmS8fFFYjqyh54yx54TI8rRGB338vf94hwsrJB3mlyr9Jpt0Bq50FugRxWOk9ulz/r4c65TWddJqznPdwFt3DRS9hd8UtXAVxAvh5QrpHaiV9VsPfblUhpxTtgrpqk7k5J7TioHYxhJwO7h4Sd9LheRHhHlQHNyguqA1Vm2URkfCLzzXCsIvuM8EkJQcZcaUYtPuUuc7yn1E4ATjZC5CGxpTtc4oxOsOj2Ns6K4xeG9MVhfXEUrpb4Y8XxKlUpD2vLI1qaGpkhtNKohdmkOQ3lGxFyE0oBThBhHzvUyMIn7oSY6StT2tq4uj5p3pjSN6YsL6fZOmHZmLS8mra9mra/2ulYn3asU1WcrThlJ8LGbfkRW27YQjZizY/hO44cu8tn84ZoGsfSUOmJFw0k6tMWELdRGEfT6BJQtU78svHRTtAGDyvAoHYx+r4S3QG1o/YxsR0aUjFYpN0SaaPmRrQhA4JqiKYQSvgMQ20yq6ujaed0A9ZM8Rz5Vnb9RcWbkLomGe410aQkmNoZzIG2BJO9ZL1xbicaaheqMY6LhXdSR06WWp+Q4P3XanfGrxjknfLJZ7zyabd4ysWfBmcQPC9hd55hd9bFnXGWn3Nx5938Bbd40S3C1TInK1+ltikgT75BEZ7xkFa+XSXB1d6qosDuNvXpMd3bWg61gz3cJiKxoPSiXqEIjzys/LRRfd6svmhS6KUFyKOwg8q/6KKGoj0x2CwEW77zsMajbjpJ7jUne/VorzncTQ/PWK2KGIPa0TGeFutjt7f0vMWyMExzudlqYeV6kDrL8pCeHtbSNHHKvDykwt+xEXvm7LgR6VOTZIrDJtX0pJKeAnxQRG1lXF0dU1fGzGvM1se0tTH95bj11aT95YT15aRtDTZhL0LVJqz5cXthzFEYcRSG7YURe27Umh+15Qg4etC6OXLIsjhooQa61DecNQ3voTbiNOyVCuOUaIdI2NFrfhkri+1EavW/Q45RkSbg02IUomnkWKFzrSDPRvC16ewljhpsUcL4pW2RwmwoHBUSN6tYoy0yVTSxywl2FSaDuViLGm9Wks1qslGKM9oItQbiL7bdVFK+WspkjeNidjMG7Iy2iobaGZdjJbUDdobalbA76zef8amnvcoprB7plEs46eRPuSmlPe+F1JHs0ermzjrLz7oheNxFj3jJJWG97JWu+OUrAXKy1/0gTzLIg5O9VSneYintzSqC7051+d3qLUZ4hxziYa34qE6isijjRXcjK0hpUp6zp2XGTBVWb0jMhYxwuAX5LHKx0kRuw88ajSzoMqNbo6vuHVKEaQDyu1S/lmSPQ5P4J+zXFgYsi0PWhQGIinVxEBvLEs1dsdFLUqggKY2ZEsYh5I9qblxDkJef0AqTGrldlmMuj8vLE0qazjg0mnEzpmZHqWNhfkgpjKjFEfPKqGV1zFYcsxRH9Tyc6YgtO2qFmGWJM2DnzA87siN2w9JszNXSMKMfSjyI/x7dePGQ6tGSxJyW6DJqgI3Oh5QQRBh50R2SscZ2yCAy1sH6InZQL/Ko0Sy1zRJqtYaarQw+jRUvUZv8ED5A/AKzjxQgsq40ahRZBZtYHDVu/VsUrIkWc7JJTTSqKSQTpG0kdSlSOC62rRz5RKKWNzLZIKSOqR1zssTcptpRJvvEb3ro3XLfs+UvsTvjM5/2qqc8ymmveVPthNMu8YwHtJGBv3PwuS7TGXKy3HkPT07WEDyPjNyCgjwfkXfVJyK8Q2Jxs0K4WSncquSY4GHP3a4qu7N1y10meO/Ie1hXaiQAtXsC8qB51L9CMkbAs9hO3FQ7Ce4gCPLaBMPPGrLHNI9VMlJYQyUVzA0pCfgmOlAws1wPbou9Xum3bJqVfce6iM2ABVq4OATZwz+80RJey41qmRE1O6LkxxQaKjIGENVl8rwy1gwonNQRCKZH2CC5QSkzJOeGzYUhLYe/jlgN2jlE06qJJDZCDYinB61pertK7eeNJ9PUmoReAWsJ8q1szDCYQzJUoo2mAcZ2mJn3ZGXAbSJrIiGwfEKgeK5DYTpHRZrhNnapRcJmCbZYQi3WUJMNa7hVp+ZuLSr77RUN7Gjs72Y5HckbOxwmhWs1E3Ct5mSzOdmoJhsUFsaBOWGhUVpAPLedi9WYIHhxbLbxEeqaXQ7s3qkdNRcL8M/9HJIJSN07tXuwid19n3Af2BnMnXTLpzzqGUPtXALU7gwED7QBO494xs0zqeMMtTvvAnnSBRfgk5BbkLdFnIfc1stf9fHX/PxXAf5mBVbTzQoiD9jdqSq7W/3eneqyuzXl97YZ5NG9LTTvcQO9q30M8lgXgacN4rN64Vk9/6KBn20UDPKQdjHxQ5yHIK90gPfuJNkQv829RIFOl5HZqYiN4qy7Ch0u9FrZCwNLsscWR0TYQy9cqM3UgEZvMoZty/QiwcICfDNISg/JmUExC6RgIwprti+lB0X8dHlMpxQEf2wYf1LJDZnzg3p+UMsOqFlatcyAnh7QlqjlvJlGpfdpS736EnOgKZYoJJDr9EgxlvFQ0gPa+vCfyv6DWa05UEswvxnfoSWBIAK4dvhHLtLGRzuEOFKKDgnuNdbOOpjQwBk5TLplDjfrYZpkYgk32cIQvBaaasKmM8gUpTQLIfpNlqhmk9VvRlrkaEntiLxkq7YA8pohdXKiUUkiY2VSt9gowZK1fHRbeZQJHqQuXF0+V10W3FpOzFXys5UCYQe18/PPqJsnZ6jdA++Whx4TKz8RSe2QUoC5U27lpIth5xbJwzr50y4wB5HjS+S5hXNOExO8ciQWBJxLuuAUsbng5i96+EswN3/Zw13xcld93A2/6asAB+xgtypKTvZO9XtQOwrykFtQekENowDfI3K4IsstpKdG/4oG4Vkd97yeA3kvNsmjSmuW284303nKXIk8Kbh5pByiAwIij8bqdVI9I7VWoZcElng3oZbstWNN0OBk2mBN9dsTfcCOIj+qkh80Lw2BJD3DGq/mBtXlPgGW7hfzzJlmB6RMPzXbTw3KNN97VC+M2VbGrKsjtpUhW2HQkuvXCv16od+SH7QVhuy5QVtuwGLoXHoAgkdN6Bf6aGYzvH+EMRftkZAGRbrlUBdyVeQNMvwpDK4zTlMPzckObaFLT+F3CT9qMYG8RAdCOineQf1fE+1qvMMcawNwMgVnNFtCixJz1nATVtaCuIkN06HrByHYyNNpMB2XsDr1FlrJqEExYZdq1xdaNcKuAVGdlGD5xEK9uNwgLzXKqVo41rJITRkEz8AOagfsgtW8oXaGk4XgPWVOlqld+abaSUzteFK7kx4ZdsItMcETTzK1O+kWkdIin0VWC/LOgj/mYUtqR1mFcJ6Yg/KZLro5YHfFw1+F2nm5awy7G/5yQ+1gX1WYblZuuV1ddqeau1MNBJFhCPeoDpQ292uEB9v4x3USqR1rUvYUmlfPf13HGyMbDXveiL34vBnGPWviX8BZUAGFNNsiwhD8sRFnLKBmF9u0p75SmtEPPtZlZf1+iLl4tzXRbQNzC4M2egHeb06yzjTUNr9fpc61QxpEK9OvLvUJS0SemBuQs4NKpl+GLfRLqX6J8g/40xG9APiGwZkO5nIDen4A8FG/7yz1m7dmB62ZYVsaQeQgfDo1hUhSGz9qIEm3qD1KtJss3CmFOgUagtpuvONi1b87ENVB88zxLuqwixAi3MoHaYAJpRSRdhFuFzoXaWfPDVvEcIsUYZmBMXuYVpozQUblwVRUQmoXplo6GPlWdt9PTXeozAnZQ7OcIA+rxJukeL1EJ3b1fLyOW2gQFsnJikmkFKR2ZdFtJnjYUFXZXFX5fDVW02ylidoABIRnAXYnFqDA7rGP7iceeMvv03ExAjvxjk+46xN/cMIrnvAKX3qE37n5L93CCZhLwIZcrZMoPOXiTrs5uqvwcnSS4qXrsnN0pII4z3TBbbrk4a56hOte8bpPuOHjv/Lz132m674tXwXKb1aabgTKrvv/+prvr7+qKIPs3a4WjPUOO2G5U8nfqeLvbxUebZefwOHWik/qhCd1PNbHtcIz6kRrxkpdfOgaQ3zaLD5p5B83cs8R53XQ84vnzdJzNkoUSEV32MLt1lCbFmozM+ZoDEGklWZNxbpsSFOiHXqyzxHu1IM7lHg/FepRK6Rexbh0MqaZL/YrS/3KYp+S6pEW+8SlfmmpX17uV9IQv355sVcCdotDSD7UJTraFSF++OlSn7LYI6f79eV+cqapboXmjfTiD9CAl1Q/XDzVDlIAQA8HaRPvovMRetZFkgxhVmKUPajGQwda6VgEwSsiBzlMN1oiqXsbgjN+HvzB2gX2TSHURgiG6EeU77P+m1KQDQcLNaqhJvhQan4dbRIjzXykkQx71oIdeatRvylGqBE2ldbFqDU2F6N7MC7WYEo08ilmyQYuUWeK15aT1G0nqQtWbnlR8d5c1ZYXleXPAlu+9m956jMx4PjHoM1Tft9NJ3aQunte4Y5HuO3hb/nE217hByd9/EkfdwLMecQTLv5LJ/elC8afdFNigSCPDpCdptOusjNuE4wOUzymc57yc3R6bLpIlxYkdde8wjUEdl7uuo+75i0Hdjcqyr6qLLtR8d71wF9dqyi7XmWiY7wqpBq8cYHBTLi3lTrRPq4FcyBPfLQdBuZ4OF/jgS3luezS9mmz9KRJ+LqRf9osPG+VZtuVF20yZI+Uj3rmUSdumrjSCjMmi1ILPaZ/0Dl7EPx1WmO99kiXBdhFepQIwil2KhtHdEWnsuT1gGCqV0r2kKV6ZWMA8CIb7ZDsE+M9XKJXSDFXuzigsB8pS4PqUr+60AtSlRQdf2h0xss4TrBNgkpjbFSP1GOJs6a5LPtWqYIQ5HUTc+z5FnlYABRpI9kLdRioiWG2CbYBMgG0zbfxcy0ckddmYEdGyRZ+1MwFEb2xpkzz9WqwQQ030SkJjQ5rFsNUxcSFG2AgT4xQkTpWgXBsFMJGmQldwoq0aeDijaZ4PYdNsoFPNfBJ7Ik5SB2RRzdjlVtmq8qgdrNVpucVZU/9Zc8CZXCvX9MsCp7uYT2m+97yBx7+vke6y4C77RNuQu1OeoWTXv6ER/iS3VWAPKy/cxGIp0jq+JNO00lXObA75Sw/5Sw7Tfvy0+APDtfFkYf1UlZxGX7Wy1/38jd83HVv+VXvlquBLderyq8G3rvi/6trgS03qspJ55DbsjyDLjDI+LvV8LOlVlFM5EQAR8OS6yjmK53qsfoUYPeogXvcwFEP+FYZ6zNiTnpOR8pI5Wj0wHyLea7ZzKY8qoafpWN6Is8abNPDO+yxHnu40zK/Qw12KsEuKdwjRxHU95mjCLbg7LrYQ6FuCRbvFRN9ErX87af+yWAu1s2FO8tiXXysT0rg+3RzxX7K5tqwQ12R+rP2mpM9KuvDTG6ULk66zYw5PV56Mq3T5R4rKDSeT0PSiC0oVivkig82c/Mt/Fzrd3hhfbfBN2ebTd//Uen77DpxvomniU0gj6a+kuAFWaccBHahBj5cbwqT2nGs4T/NOWEI0hqqM0XhUr/DjofaJUgCTdgw5kyMOQrsYtsopSAni6yiqsxQu2eBcurvVCHQnDsvsDNB8Ay1u+8R73oN7MRbhJ1PgOARdm4BIkfYuWhzkoDjTzq4E87ykwTclpPOspOOLYw8yB7iPHaY4jFSCgGu9rKLu+qG1Jmuessu+cqu+rZA5K74t1z2/fW1QNmNSkR4pcTWULtb1eLtSgFOFoL3sEaBzj2pFYyWoE8gdZTeSuzqTDGq8QDfg7ryR/Wm2TYZwEHznkH2WiSQRwU8dMJsNhrDsyl7CiPPzO7F4XYtoQ5ruNMe6XFEum3Bbn2uS37RKcyBsz41NqjBsAn2SiHE+D1yuFeO9MmRfjHaL0X75figGh0Qo718uKs83CPE+uR4H8QPGSjNj4NMGs1ZqYcSXWeZqTakR2UVWdSrL9qtRbv0KBQO8DHmjDScPZymjDuyg12YtpBczTWZYLOw5nKw9Q4yY/N9M8gzjPYt7O82cobahWj2JjVfnycEYcAReJlCTPBC9TxTOz5YVx6q54J1pmBteaSOixllTlTvxCcaOaZ5HKvrNMXqENVtidRsMdSulFJUQ+3KDbUj7OiRoqF2FNXd95gotkMa4X6ndn+BnYv/nRMiJ3zp5BHnnXByJx2AjzvhKD9hB3DvnXBswQrsTjo5qOAZD8t2vdI5D+UW8LYXPaZLbtNlrN6yK94tAO5KoOxy4L2LUDt/+Q3kFlX8jSoO/L1TO9pUCnerxfs0a4Bog8ixTrQy9QNtVJjUqdRCoFn9ulEEdg8bTNA5Yg7kNQmG2s210qwf456R2tYi/2UBH0sy8G+sg7lolyvS44r2OWP9rsiAI9inz/eqsMigJTHqSIzao0N6eMAcHdTiQ6DQbKzRAUBpjtE38R01NqTEB80JaothNhpSxY0ruG4yAJeiUxJLvN8SLVXeWxMDlnifFcABO1iky3jcoLBbFs24yIfUQbHmWrnZFtMLxtM7qowVXxr7F03lhhkgwugvYgP4WkyzjeWkdo3fqV1wU+1CkDQ4WXhYFtvRbBPCTghB/+r4+dry+e3l4dqS4LGiTsIOamc4WVK7uu/ULl773bkdMtm5ag6CB+ZeUO9OmoLy2E9Olkkd7PtO9r9UO7aSk2XYYf1O7Rzws1uYk2XYsST3vFe84JUueISLHuZw3aYrXg7kXfYSc1cryq8EtlxCShEov1HJ3aziQZ6heSUnSykFwjvpwTaJlX/KrAeozOblUc8eJnXmF63aixb16ybxYb3pEXOyYI6sueRk54xLxhJ5xjRbOdSmlPxsux7udCb6fWSD3uRoIDXmiw67woO28KAlPmZfmPKkJj3YxMesiXF7asyRGrcnx23xUUtsRIdhkxizJcetqUnr4rh9YcS6MMyuPYYsyUGqOUiyGiR26mtNDdpYcbkO5lJDdqo2HXQk++wGecAu3GkOsysWeqP0PewMsN5p2Pfd6DsE/0LqSn94c4XavcMu9H9hx15F8JvBnPgddvW8oXbA7i/UjrBr/DPsYGCOVRcTdkFm32GHZLaKWnY+8QsGdiW1+3Ps/g+4FwgRNEfJ/wAAAABJRU5ErkJggg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06904" y="672770"/>
            <a:ext cx="88656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«Кухня века»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- последняя, итоговая книга Вильяма Васильевича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Похлебкина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, завершенная им за несколько дней до трагической гибели. Вышла в  московском издательстве  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Полифакт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в 2000 году. Книга - первое подробное исследование истории русской кухни в XX веке, дополненное главами об основных кухнях мира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, о системах питания и эволюции кухонной утвари, а также 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кулинарными биографиями "великих едоков" столетия и титулованных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поваров.</a:t>
            </a:r>
            <a:endParaRPr lang="ru-RU" b="1" dirty="0">
              <a:solidFill>
                <a:srgbClr val="624424"/>
              </a:solidFill>
              <a:latin typeface="Arial Narrow" pitchFamily="34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9840416" y="3323678"/>
            <a:ext cx="2047001" cy="3312125"/>
            <a:chOff x="7000892" y="3000372"/>
            <a:chExt cx="1928826" cy="3132000"/>
          </a:xfrm>
        </p:grpSpPr>
        <p:grpSp>
          <p:nvGrpSpPr>
            <p:cNvPr id="2" name="Группа 8"/>
            <p:cNvGrpSpPr/>
            <p:nvPr/>
          </p:nvGrpSpPr>
          <p:grpSpPr>
            <a:xfrm>
              <a:off x="7000892" y="3000372"/>
              <a:ext cx="1928826" cy="3132000"/>
              <a:chOff x="6732240" y="3356992"/>
              <a:chExt cx="2160240" cy="3312368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6732240" y="3356992"/>
                <a:ext cx="216024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" name="Группа 19"/>
              <p:cNvGrpSpPr/>
              <p:nvPr/>
            </p:nvGrpSpPr>
            <p:grpSpPr>
              <a:xfrm>
                <a:off x="6732240" y="3429000"/>
                <a:ext cx="2143140" cy="2448361"/>
                <a:chOff x="4818595" y="2786058"/>
                <a:chExt cx="2143140" cy="2448361"/>
              </a:xfrm>
            </p:grpSpPr>
            <p:pic>
              <p:nvPicPr>
                <p:cNvPr id="12" name="Picture 7" descr="F:\Похл\Новая папка\2554602481 - копия - копия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00628" y="2786058"/>
                  <a:ext cx="1819272" cy="2256346"/>
                </a:xfrm>
                <a:prstGeom prst="roundRect">
                  <a:avLst/>
                </a:prstGeom>
                <a:noFill/>
              </p:spPr>
            </p:pic>
            <p:sp>
              <p:nvSpPr>
                <p:cNvPr id="13" name="Прямоугольник 12"/>
                <p:cNvSpPr/>
                <p:nvPr/>
              </p:nvSpPr>
              <p:spPr>
                <a:xfrm>
                  <a:off x="4818595" y="4874290"/>
                  <a:ext cx="2143140" cy="360129"/>
                </a:xfrm>
                <a:prstGeom prst="round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Читать </a:t>
                  </a:r>
                  <a:r>
                    <a:rPr lang="ru-RU" sz="1400" b="1" dirty="0" err="1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онлайн</a:t>
                  </a:r>
                  <a:endPara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8" name="Прямоугольник 17"/>
            <p:cNvSpPr/>
            <p:nvPr/>
          </p:nvSpPr>
          <p:spPr>
            <a:xfrm>
              <a:off x="7118355" y="5429264"/>
              <a:ext cx="1714512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hlinkClick r:id="rId5"/>
                </a:rPr>
                <a:t>https://profilib.net/chtenie/146325/vilyam-pokhlebkin-kukhnya-veka.php</a:t>
              </a:r>
              <a:endParaRPr lang="ru-RU" sz="105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15162" y="3993246"/>
            <a:ext cx="8495499" cy="2857520"/>
            <a:chOff x="285720" y="3929066"/>
            <a:chExt cx="6286544" cy="2857520"/>
          </a:xfrm>
        </p:grpSpPr>
        <p:grpSp>
          <p:nvGrpSpPr>
            <p:cNvPr id="4" name="Группа 18"/>
            <p:cNvGrpSpPr/>
            <p:nvPr/>
          </p:nvGrpSpPr>
          <p:grpSpPr>
            <a:xfrm>
              <a:off x="285720" y="3929066"/>
              <a:ext cx="6286544" cy="2857520"/>
              <a:chOff x="1547664" y="4437112"/>
              <a:chExt cx="4474678" cy="2024536"/>
            </a:xfrm>
          </p:grpSpPr>
          <p:pic>
            <p:nvPicPr>
              <p:cNvPr id="20" name="Picture 1" descr="E:\Похл\vignette_13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1547664" y="4437112"/>
                <a:ext cx="4474678" cy="2024536"/>
              </a:xfrm>
              <a:prstGeom prst="rect">
                <a:avLst/>
              </a:prstGeom>
              <a:noFill/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1979712" y="4791406"/>
                <a:ext cx="3600400" cy="4579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Comic Sans MS" pitchFamily="66" charset="0"/>
                  </a:rPr>
                  <a:t>Цитата из книги:</a:t>
                </a:r>
              </a:p>
              <a:p>
                <a:pPr algn="ctr"/>
                <a:endParaRPr lang="ru-RU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3" name="Прямоугольник 22"/>
            <p:cNvSpPr/>
            <p:nvPr/>
          </p:nvSpPr>
          <p:spPr>
            <a:xfrm>
              <a:off x="1276996" y="4732972"/>
              <a:ext cx="442915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500" b="1" dirty="0">
                  <a:solidFill>
                    <a:srgbClr val="694D3B"/>
                  </a:solidFill>
                  <a:latin typeface="Comic Sans MS" pitchFamily="66" charset="0"/>
                </a:rPr>
                <a:t>   </a:t>
              </a:r>
              <a:r>
                <a:rPr lang="ru-RU" b="1" dirty="0">
                  <a:solidFill>
                    <a:srgbClr val="694D3B"/>
                  </a:solidFill>
                  <a:latin typeface="Comic Sans MS" pitchFamily="66" charset="0"/>
                </a:rPr>
                <a:t>Пища в процессе исторического развития общества и конкретно в жизни людей играет не только выдающуюся и даже определяющую роль, но и относится к разряду культуры человечества, материальной культуры.</a:t>
              </a:r>
            </a:p>
          </p:txBody>
        </p:sp>
      </p:grpSp>
      <p:pic>
        <p:nvPicPr>
          <p:cNvPr id="39" name="Содержимое 6" descr="1380795004_kuxnya-vek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542" y="660404"/>
            <a:ext cx="1928826" cy="29998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28353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uz4in.net/2016/03/01/1.jpe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7" t="3106" b="7112"/>
          <a:stretch/>
        </p:blipFill>
        <p:spPr bwMode="auto">
          <a:xfrm>
            <a:off x="166646" y="0"/>
            <a:ext cx="1183458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15680" y="116632"/>
            <a:ext cx="590465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24424"/>
                </a:solidFill>
                <a:latin typeface="Arial Narrow" pitchFamily="34" charset="0"/>
              </a:rPr>
              <a:t>Содержание книги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«Кухня века»</a:t>
            </a:r>
            <a:r>
              <a:rPr lang="ru-RU" sz="2000" b="1" dirty="0" smtClean="0">
                <a:solidFill>
                  <a:srgbClr val="624424"/>
                </a:solidFill>
                <a:latin typeface="Arial Narrow" pitchFamily="34" charset="0"/>
              </a:rPr>
              <a:t> не может не вызвать интерес:</a:t>
            </a:r>
            <a:endParaRPr lang="ru-RU" sz="2000" b="1" dirty="0">
              <a:solidFill>
                <a:srgbClr val="624424"/>
              </a:solidFill>
              <a:latin typeface="Arial Narrow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Стол господствующих классов Европы (1900-1904).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Питание в русской армии (1905-1908). `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Серебряный век` русской и европейской кулинарии (1903-1913).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Еда в годы первой мировой войны (1914-1917).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Еда в эпоху революции и гражданской войны в России (1917-1922).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Еда и организация  кулинарного производства в годы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НЭПа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(1922-1926).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Становление и развитие советской кухни (1926-1941).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Западноевропейская кулинария между мировыми войнами (1919-1940).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Еда в годы Великой отечественной войны (1941-1945).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Еда в СССР после войны (1945-1954).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Изменения в питании советского народа с сер. 50-х годов до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нач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. 70-х гг.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Пищевые идеалы советского народа в 70-х и первой пол. 80-х годов.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Антиалкогольная кампания в период `перестройки` (1985-1991).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Крупнейшие кулинары </a:t>
            </a:r>
            <a:r>
              <a:rPr lang="en-US" b="1" dirty="0">
                <a:solidFill>
                  <a:srgbClr val="624424"/>
                </a:solidFill>
                <a:latin typeface="Arial Narrow" pitchFamily="34" charset="0"/>
              </a:rPr>
              <a:t>XX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в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. (В.И.Ленин, И.В. Сталин)</a:t>
            </a:r>
            <a:endParaRPr lang="ru-RU" b="1" dirty="0">
              <a:solidFill>
                <a:srgbClr val="624424"/>
              </a:solidFill>
              <a:latin typeface="Arial Narrow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Знаменитые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едоки …                                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и  ТАК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ДАЛЕЕ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.</a:t>
            </a:r>
          </a:p>
        </p:txBody>
      </p:sp>
      <p:pic>
        <p:nvPicPr>
          <p:cNvPr id="10" name="Рисунок 9" descr="Stakhanov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5" y="519477"/>
            <a:ext cx="2849219" cy="176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9e978e41e0f2bbbdc1350b21551bf7.jpg"/>
          <p:cNvPicPr>
            <a:picLocks noChangeAspect="1"/>
          </p:cNvPicPr>
          <p:nvPr/>
        </p:nvPicPr>
        <p:blipFill rotWithShape="1">
          <a:blip r:embed="rId4" cstate="print"/>
          <a:srcRect t="6804" b="3849"/>
          <a:stretch/>
        </p:blipFill>
        <p:spPr>
          <a:xfrm>
            <a:off x="9212152" y="4461734"/>
            <a:ext cx="2813202" cy="203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K:\Похл\Картинки\0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65" t="2733" b="6789"/>
          <a:stretch/>
        </p:blipFill>
        <p:spPr bwMode="auto">
          <a:xfrm>
            <a:off x="357302" y="2714620"/>
            <a:ext cx="2595426" cy="368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10" b="8232"/>
          <a:stretch/>
        </p:blipFill>
        <p:spPr>
          <a:xfrm>
            <a:off x="9314052" y="364759"/>
            <a:ext cx="2568426" cy="371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30032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Похл\Картинки\bigstock_Italian_Food_Ingredients_2661821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51" b="5289"/>
          <a:stretch/>
        </p:blipFill>
        <p:spPr bwMode="auto">
          <a:xfrm>
            <a:off x="238084" y="142852"/>
            <a:ext cx="11699448" cy="6643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24232" y="242886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084" y="642918"/>
            <a:ext cx="2584257" cy="3101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452794" y="500042"/>
            <a:ext cx="628654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Чтобы полнее рассказать об этом интересном </a:t>
            </a:r>
          </a:p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исследователе кулинарии, хочется привести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некоторые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ф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акты:</a:t>
            </a:r>
            <a:endParaRPr lang="ru-RU" b="1" dirty="0" smtClean="0">
              <a:solidFill>
                <a:srgbClr val="624424"/>
              </a:solidFill>
              <a:latin typeface="Arial Narrow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 err="1" smtClean="0">
                <a:solidFill>
                  <a:srgbClr val="624424"/>
                </a:solidFill>
                <a:latin typeface="Arial Narrow" pitchFamily="34" charset="0"/>
              </a:rPr>
              <a:t>Похлёбкин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был автором свыше 50 книг и большого числа статей. Долгое время</a:t>
            </a:r>
            <a:r>
              <a:rPr lang="en-US" b="1" dirty="0" smtClean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его книги оставались неопубликованными, большинство было напечатано после распада Советского Союза. Опубликованные одновременно, они дали повод  предположению, что «</a:t>
            </a:r>
            <a:r>
              <a:rPr lang="ru-RU" b="1" dirty="0" err="1" smtClean="0">
                <a:solidFill>
                  <a:srgbClr val="624424"/>
                </a:solidFill>
                <a:latin typeface="Arial Narrow" pitchFamily="34" charset="0"/>
              </a:rPr>
              <a:t>Похлёбкин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» – псевдоним целой артели писателей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endParaRPr lang="ru-RU" sz="2000" b="1" dirty="0" smtClean="0">
              <a:solidFill>
                <a:srgbClr val="624424"/>
              </a:solidFill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</a:t>
            </a:r>
            <a:endParaRPr lang="ru-RU" sz="1600" b="1" dirty="0">
              <a:solidFill>
                <a:srgbClr val="624424"/>
              </a:solidFill>
              <a:latin typeface="Arial Narrow" pitchFamily="34" charset="0"/>
            </a:endParaRPr>
          </a:p>
        </p:txBody>
      </p:sp>
      <p:pic>
        <p:nvPicPr>
          <p:cNvPr id="1027" name="Picture 3" descr="G:\Похл\Картинки\59919_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9720" y="3429000"/>
            <a:ext cx="3231282" cy="192882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4881554" y="3143248"/>
            <a:ext cx="6572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Общий тираж его книг приближается к ста миллионам. 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В книге «Моя кухня и мое меню» Вильям </a:t>
            </a:r>
            <a:r>
              <a:rPr lang="ru-RU" b="1" dirty="0" err="1" smtClean="0">
                <a:solidFill>
                  <a:srgbClr val="624424"/>
                </a:solidFill>
                <a:latin typeface="Arial Narrow" pitchFamily="34" charset="0"/>
              </a:rPr>
              <a:t>Похлебкин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предложил отмечать день российских поваров 5 сентября, так как к этому дню 1016 года относится первое упоминание о поварах в русских летописях. Правда, повар в тот день сыграл неблаговидную роль: по летописному свидетельству, именно поваром был убит князь </a:t>
            </a:r>
            <a:r>
              <a:rPr lang="ru-RU" b="1" dirty="0" err="1" smtClean="0">
                <a:solidFill>
                  <a:srgbClr val="624424"/>
                </a:solidFill>
                <a:latin typeface="Arial Narrow" pitchFamily="34" charset="0"/>
              </a:rPr>
              <a:t>муромский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 Глеб.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Его называли «кулинарным Менделеевым» за его гастрономические открытия</a:t>
            </a:r>
            <a:r>
              <a:rPr lang="ru-RU" dirty="0" smtClean="0"/>
              <a:t>.</a:t>
            </a:r>
            <a:endParaRPr lang="ru-RU" b="1" dirty="0" smtClean="0">
              <a:solidFill>
                <a:srgbClr val="624424"/>
              </a:solidFill>
              <a:latin typeface="Arial Narrow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71438" y="5786454"/>
            <a:ext cx="12096792" cy="909639"/>
            <a:chOff x="0" y="5786454"/>
            <a:chExt cx="12096792" cy="909639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881452" y="5857892"/>
              <a:ext cx="8215340" cy="838201"/>
              <a:chOff x="3309948" y="5857892"/>
              <a:chExt cx="8215340" cy="838201"/>
            </a:xfrm>
          </p:grpSpPr>
          <p:pic>
            <p:nvPicPr>
              <p:cNvPr id="1029" name="Picture 5" descr="http://p0.storage.canalblog.com/04/99/835871/66335186_p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239038" y="5857892"/>
                <a:ext cx="4286250" cy="838201"/>
              </a:xfrm>
              <a:prstGeom prst="rect">
                <a:avLst/>
              </a:prstGeom>
              <a:noFill/>
            </p:spPr>
          </p:pic>
          <p:pic>
            <p:nvPicPr>
              <p:cNvPr id="22" name="Picture 5" descr="http://p0.storage.canalblog.com/04/99/835871/66335186_p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09948" y="5857892"/>
                <a:ext cx="4286250" cy="838201"/>
              </a:xfrm>
              <a:prstGeom prst="rect">
                <a:avLst/>
              </a:prstGeom>
              <a:noFill/>
            </p:spPr>
          </p:pic>
        </p:grpSp>
        <p:pic>
          <p:nvPicPr>
            <p:cNvPr id="25" name="Picture 5" descr="http://p0.storage.canalblog.com/04/99/835871/66335186_p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5786454"/>
              <a:ext cx="4286250" cy="838201"/>
            </a:xfrm>
            <a:prstGeom prst="rect">
              <a:avLst/>
            </a:prstGeom>
            <a:noFill/>
          </p:spPr>
        </p:pic>
      </p:grpSp>
      <p:pic>
        <p:nvPicPr>
          <p:cNvPr id="32" name="Содержимое 31" descr="6701_1.jpg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64" r="11703" b="7143"/>
          <a:stretch>
            <a:fillRect/>
          </a:stretch>
        </p:blipFill>
        <p:spPr>
          <a:xfrm>
            <a:off x="9810776" y="642918"/>
            <a:ext cx="2143140" cy="1857366"/>
          </a:xfrm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Похл\8kDd0Cvy_Ao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</a:blip>
          <a:srcRect l="5348" b="23234"/>
          <a:stretch/>
        </p:blipFill>
        <p:spPr bwMode="auto">
          <a:xfrm>
            <a:off x="119336" y="117906"/>
            <a:ext cx="11973707" cy="6479446"/>
          </a:xfrm>
          <a:prstGeom prst="rect">
            <a:avLst/>
          </a:prstGeom>
          <a:noFill/>
        </p:spPr>
      </p:pic>
      <p:pic>
        <p:nvPicPr>
          <p:cNvPr id="6" name="Рисунок 5" descr="13769874064936_df0ab1e2018ad99fc148a6bafc6 (1)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632" t="2125" r="2067" b="2231"/>
          <a:stretch>
            <a:fillRect/>
          </a:stretch>
        </p:blipFill>
        <p:spPr>
          <a:xfrm>
            <a:off x="330660" y="263507"/>
            <a:ext cx="3371873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081364" y="331399"/>
            <a:ext cx="76328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694D3B"/>
                </a:solidFill>
                <a:latin typeface="Arial Narrow" pitchFamily="34" charset="0"/>
              </a:rPr>
              <a:t>      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Вильям Васильевич родился в Москве в 1923 г. Его отец - революционер Василий Михайлов, который взял себе псевдоним 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Похлебкин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 еще в Гражданскую </a:t>
            </a:r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войну.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Псевдоним прижился и сыграл роль </a:t>
            </a:r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символа в профессии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его сына Вильяма.</a:t>
            </a:r>
          </a:p>
          <a:p>
            <a:pPr algn="just"/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      Вильям Васильевич был участником Великой Отечественной войны. Окончил </a:t>
            </a:r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факультет международных отношений Московского государственного университета, где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учился с 1945 по 1949 годы, став специалистом по внешней политике стран Центральной и Северной Европы. Защитил кандидатскую диссертацию.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1903" y="3419122"/>
            <a:ext cx="74822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694D3B"/>
                </a:solidFill>
                <a:latin typeface="Arial Narrow" pitchFamily="34" charset="0"/>
              </a:rPr>
              <a:t>      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Являлся действительным членом Российского географического общества с 1952 </a:t>
            </a:r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года и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научным сотрудником Института истории с 1953 по 1963 годы. Основал журнал «Скандинавский сборник» (Тарту, Эстония),  был его главным редактором с 1955 по 1961 годы, с 1962 года сотрудничал с журналом «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Scandinavica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» (Лондон,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Норвич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), а в 1957–1967 годах работал старшим преподавателем МГИМО и Высшей дипломатической школы МИД СССР, исторического и филологического факультетов МГУ. Написал ряд  серьёзных книг  по истории. </a:t>
            </a:r>
          </a:p>
          <a:p>
            <a:pPr algn="just"/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      В начале апреля 2000 года Вильям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Похлебкин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был найден убитым в своей квартире в Подольске. Убийство историка осталось нераскрытым.</a:t>
            </a:r>
          </a:p>
          <a:p>
            <a:pPr algn="just"/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68822" y="2980876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1923 – 2000 </a:t>
            </a:r>
            <a:endParaRPr lang="ru-RU" dirty="0"/>
          </a:p>
        </p:txBody>
      </p:sp>
      <p:pic>
        <p:nvPicPr>
          <p:cNvPr id="11" name="Рисунок 10" descr="7fc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9962" y="3000372"/>
            <a:ext cx="1190634" cy="18573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700" name="Picture 4" descr="https://pp.userapi.com/c622727/v622727763/2013c/9yT0Z5lqvX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65847" y="3429000"/>
            <a:ext cx="1209295" cy="192882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 descr="cov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9963" y="4572008"/>
            <a:ext cx="1255577" cy="2071702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10" name="Рисунок 9" descr="4961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4474" y="4500571"/>
            <a:ext cx="1274134" cy="20131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охл\grecka-s-gribami (1)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</a:blip>
          <a:srcRect l="8621" t="4841" r="6009" b="4687"/>
          <a:stretch/>
        </p:blipFill>
        <p:spPr bwMode="auto">
          <a:xfrm>
            <a:off x="238084" y="0"/>
            <a:ext cx="11644393" cy="6858000"/>
          </a:xfrm>
          <a:prstGeom prst="rect">
            <a:avLst/>
          </a:prstGeom>
          <a:noFill/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6524628" y="714356"/>
            <a:ext cx="500066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624424"/>
                </a:solidFill>
                <a:latin typeface="Arial Narrow" pitchFamily="34" charset="0"/>
              </a:rPr>
              <a:t>       </a:t>
            </a:r>
            <a:r>
              <a:rPr lang="ru-RU" sz="2000" b="1" dirty="0">
                <a:solidFill>
                  <a:srgbClr val="624424"/>
                </a:solidFill>
                <a:latin typeface="Monotype Corsiva" pitchFamily="66" charset="0"/>
              </a:rPr>
              <a:t> 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Вот и подошёл к концу просмотр виртуальной выставки. Будем рады, если Вам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понравилось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 Заключить хотелось бы словами писателя,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эссеиста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Александра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Гениса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: «Кулинарная художественная литература способна объединить низ с верхом, тело с духом, желудок с сердцем, низменные потребности с духовными порывами, прозу жизни с ее поэзией. Именно такой литературой и занимается (занимался) Вильям Васильевич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Похлебкин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».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624424"/>
                </a:solidFill>
                <a:latin typeface="Arial Narrow" pitchFamily="34" charset="0"/>
              </a:rPr>
              <a:t>                    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624424"/>
              </a:solidFill>
              <a:latin typeface="Arial Narrow" pitchFamily="34" charset="0"/>
            </a:endParaRPr>
          </a:p>
        </p:txBody>
      </p:sp>
      <p:pic>
        <p:nvPicPr>
          <p:cNvPr id="6" name="Picture 2" descr="http://i.ytimg.com/vi/2pfbRvpbD3I/hqdefault.jpg"/>
          <p:cNvPicPr>
            <a:picLocks noChangeAspect="1" noChangeArrowheads="1"/>
          </p:cNvPicPr>
          <p:nvPr/>
        </p:nvPicPr>
        <p:blipFill>
          <a:blip r:embed="rId3" cstate="print"/>
          <a:srcRect l="1818" r="1818"/>
          <a:stretch>
            <a:fillRect/>
          </a:stretch>
        </p:blipFill>
        <p:spPr bwMode="auto">
          <a:xfrm>
            <a:off x="839416" y="428605"/>
            <a:ext cx="5399460" cy="42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23968" y="5000636"/>
            <a:ext cx="3934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71438" y="5786454"/>
            <a:ext cx="12096792" cy="909639"/>
            <a:chOff x="0" y="5786454"/>
            <a:chExt cx="12096792" cy="909639"/>
          </a:xfrm>
        </p:grpSpPr>
        <p:grpSp>
          <p:nvGrpSpPr>
            <p:cNvPr id="8" name="Группа 23"/>
            <p:cNvGrpSpPr/>
            <p:nvPr/>
          </p:nvGrpSpPr>
          <p:grpSpPr>
            <a:xfrm>
              <a:off x="3881452" y="5857892"/>
              <a:ext cx="8215340" cy="838201"/>
              <a:chOff x="3309948" y="5857892"/>
              <a:chExt cx="8215340" cy="838201"/>
            </a:xfrm>
          </p:grpSpPr>
          <p:pic>
            <p:nvPicPr>
              <p:cNvPr id="10" name="Picture 5" descr="http://p0.storage.canalblog.com/04/99/835871/66335186_p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239038" y="5857892"/>
                <a:ext cx="4286250" cy="838201"/>
              </a:xfrm>
              <a:prstGeom prst="rect">
                <a:avLst/>
              </a:prstGeom>
              <a:noFill/>
            </p:spPr>
          </p:pic>
          <p:pic>
            <p:nvPicPr>
              <p:cNvPr id="11" name="Picture 5" descr="http://p0.storage.canalblog.com/04/99/835871/66335186_p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09948" y="5857892"/>
                <a:ext cx="4286250" cy="838201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5" descr="http://p0.storage.canalblog.com/04/99/835871/66335186_p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5786454"/>
              <a:ext cx="4286250" cy="838201"/>
            </a:xfrm>
            <a:prstGeom prst="rect">
              <a:avLst/>
            </a:prstGeom>
            <a:noFill/>
          </p:spPr>
        </p:pic>
      </p:grpSp>
      <p:pic>
        <p:nvPicPr>
          <p:cNvPr id="17" name="Содержимое 16" descr="f8a9f67bbbeaaa8f61de1f7d5f1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3857628"/>
            <a:ext cx="2995612" cy="200977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:\Похл\grecka-s-gribami (1)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</a:blip>
          <a:srcRect l="8621" t="4841" r="6009" b="4687"/>
          <a:stretch/>
        </p:blipFill>
        <p:spPr bwMode="auto">
          <a:xfrm>
            <a:off x="234004" y="0"/>
            <a:ext cx="11729243" cy="6858000"/>
          </a:xfrm>
          <a:prstGeom prst="rect">
            <a:avLst/>
          </a:prstGeom>
          <a:noFill/>
        </p:spPr>
      </p:pic>
      <p:grpSp>
        <p:nvGrpSpPr>
          <p:cNvPr id="2" name="Группа 9"/>
          <p:cNvGrpSpPr/>
          <p:nvPr/>
        </p:nvGrpSpPr>
        <p:grpSpPr>
          <a:xfrm>
            <a:off x="2809852" y="427084"/>
            <a:ext cx="6852649" cy="5787998"/>
            <a:chOff x="-644902" y="2081178"/>
            <a:chExt cx="6566897" cy="578799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-644902" y="2591135"/>
              <a:ext cx="6566897" cy="52780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solidFill>
                    <a:srgbClr val="624424"/>
                  </a:solidFill>
                  <a:latin typeface="Arial Narrow" pitchFamily="34" charset="0"/>
                  <a:hlinkClick r:id="rId3"/>
                </a:rPr>
                <a:t>http://modernlib.ru/books/pohlebkin_vilyam_vasilevich/</a:t>
              </a:r>
              <a:endParaRPr lang="ru-RU" sz="1600" b="1" dirty="0">
                <a:hlinkClick r:id="rId4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4"/>
                </a:rPr>
                <a:t>http://modernlib.ru/books/pohlebkin_vilyam_vasilevich/chay/read</a:t>
              </a:r>
              <a:endParaRPr lang="ru-RU" sz="1600" b="1" dirty="0">
                <a:hlinkClick r:id="rId5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5"/>
                </a:rPr>
                <a:t>http://www.e-reading.club/book.php?book=46184</a:t>
              </a:r>
              <a:endParaRPr lang="ru-RU" sz="1600" b="1" dirty="0">
                <a:hlinkClick r:id="rId6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6"/>
                </a:rPr>
                <a:t>http://litlife.club/br/?b=182953&amp;p=322#section_131</a:t>
              </a:r>
              <a:endParaRPr lang="ru-RU" sz="1600" b="1" dirty="0">
                <a:hlinkClick r:id="rId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7"/>
                </a:rPr>
                <a:t>http://www.e-reading.mobi/bookreader.php/46188/Pohlebkin_-</a:t>
              </a:r>
              <a:endParaRPr lang="ru-RU" sz="1600" b="1" dirty="0">
                <a:hlinkClick r:id="rId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7"/>
                </a:rPr>
                <a:t>_Taiiny_horosheii_kuhni.html</a:t>
              </a:r>
              <a:endParaRPr lang="ru-RU" sz="1600" b="1" dirty="0">
                <a:hlinkClick r:id="rId8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8"/>
                </a:rPr>
                <a:t>http://litresp.ru/chitat/ru/</a:t>
              </a:r>
              <a:r>
                <a:rPr lang="ru-RU" sz="1600" b="1" dirty="0">
                  <a:hlinkClick r:id="rId8"/>
                </a:rPr>
                <a:t>П/</a:t>
              </a:r>
              <a:r>
                <a:rPr lang="en-US" sz="1600" b="1" dirty="0" err="1">
                  <a:hlinkClick r:id="rId8"/>
                </a:rPr>
                <a:t>pohlyobkin-viljyam-vasiljevich</a:t>
              </a:r>
              <a:r>
                <a:rPr lang="en-US" sz="1600" b="1" dirty="0">
                  <a:hlinkClick r:id="rId8"/>
                </a:rPr>
                <a:t>/</a:t>
              </a:r>
              <a:r>
                <a:rPr lang="en-US" sz="1600" b="1" dirty="0" err="1">
                  <a:hlinkClick r:id="rId8"/>
                </a:rPr>
                <a:t>boljshaya</a:t>
              </a:r>
              <a:r>
                <a:rPr lang="en-US" sz="1600" b="1" dirty="0">
                  <a:hlinkClick r:id="rId8"/>
                </a:rPr>
                <a:t>-</a:t>
              </a:r>
              <a:r>
                <a:rPr lang="en-US" sz="1600" b="1" dirty="0" err="1">
                  <a:hlinkClick r:id="rId8"/>
                </a:rPr>
                <a:t>enciklopediya</a:t>
              </a:r>
              <a:r>
                <a:rPr lang="en-US" sz="1600" b="1" dirty="0">
                  <a:hlinkClick r:id="rId8"/>
                </a:rPr>
                <a:t>-</a:t>
              </a:r>
              <a:r>
                <a:rPr lang="en-US" sz="1600" b="1" dirty="0" err="1">
                  <a:hlinkClick r:id="rId8"/>
                </a:rPr>
                <a:t>kulinarnogo</a:t>
              </a:r>
              <a:r>
                <a:rPr lang="en-US" sz="1600" b="1" dirty="0">
                  <a:hlinkClick r:id="rId8"/>
                </a:rPr>
                <a:t>-</a:t>
              </a:r>
              <a:r>
                <a:rPr lang="en-US" sz="1600" b="1" dirty="0" err="1">
                  <a:hlinkClick r:id="rId8"/>
                </a:rPr>
                <a:t>iskusstva</a:t>
              </a:r>
              <a:r>
                <a:rPr lang="en-US" sz="1600" b="1" dirty="0">
                  <a:hlinkClick r:id="rId8"/>
                </a:rPr>
                <a:t>-</a:t>
              </a:r>
              <a:r>
                <a:rPr lang="en-US" sz="1600" b="1" dirty="0" err="1">
                  <a:hlinkClick r:id="rId8"/>
                </a:rPr>
                <a:t>vse</a:t>
              </a:r>
              <a:r>
                <a:rPr lang="en-US" sz="1600" b="1" dirty="0">
                  <a:hlinkClick r:id="rId8"/>
                </a:rPr>
                <a:t>-</a:t>
              </a:r>
              <a:r>
                <a:rPr lang="en-US" sz="1600" b="1" dirty="0" err="1">
                  <a:hlinkClick r:id="rId8"/>
                </a:rPr>
                <a:t>recepti</a:t>
              </a:r>
              <a:r>
                <a:rPr lang="en-US" sz="1600" b="1" dirty="0">
                  <a:hlinkClick r:id="rId8"/>
                </a:rPr>
                <a:t>-vv-</a:t>
              </a:r>
              <a:endParaRPr lang="ru-RU" sz="1600" b="1" dirty="0">
                <a:hlinkClick r:id="rId9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9"/>
                </a:rPr>
                <a:t>https://www.litmir.me/br/?b=22093&amp;p=1</a:t>
              </a:r>
              <a:endParaRPr lang="ru-RU" sz="1600" b="1" dirty="0">
                <a:hlinkClick r:id="rId10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10"/>
                </a:rPr>
                <a:t>http://modernlib.ru/books/pohlebkin_vilyam_vasilevich/moya_kuhnya_i_moe_menyu/read/</a:t>
              </a:r>
              <a:endParaRPr lang="ru-RU" sz="1600" b="1" dirty="0">
                <a:hlinkClick r:id="rId11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11"/>
                </a:rPr>
                <a:t>https://profilib.net/chtenie/146325/vilyam-pokhlebkin-kukhnya-veka.php</a:t>
              </a:r>
              <a:endParaRPr lang="ru-RU" sz="1600" b="1" dirty="0">
                <a:solidFill>
                  <a:srgbClr val="624424"/>
                </a:solidFill>
                <a:latin typeface="Arial Narrow" pitchFamily="34" charset="0"/>
                <a:hlinkClick r:id="rId1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solidFill>
                    <a:srgbClr val="624424"/>
                  </a:solidFill>
                  <a:latin typeface="Arial Narrow" pitchFamily="34" charset="0"/>
                  <a:hlinkClick r:id="rId12"/>
                </a:rPr>
                <a:t>http://polit.ru/news/2015/08/20/pohlebkin/</a:t>
              </a:r>
              <a:endParaRPr lang="ru-RU" sz="1600" b="1" dirty="0">
                <a:hlinkClick r:id="rId13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hlinkClick r:id="rId13"/>
                </a:rPr>
                <a:t>http://magazines.russ.ru/zvezda/2000/1/genis.html</a:t>
              </a:r>
              <a:endParaRPr lang="ru-RU" sz="1600" b="1" dirty="0">
                <a:solidFill>
                  <a:srgbClr val="624424"/>
                </a:solidFill>
                <a:latin typeface="Arial Narrow" pitchFamily="34" charset="0"/>
                <a:hlinkClick r:id="rId14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solidFill>
                    <a:srgbClr val="624424"/>
                  </a:solidFill>
                  <a:latin typeface="Arial Narrow" pitchFamily="34" charset="0"/>
                  <a:hlinkClick r:id="rId14"/>
                </a:rPr>
                <a:t>https://eda.wikireading.ru/74738</a:t>
              </a:r>
              <a:endParaRPr lang="ru-RU" sz="1600" b="1" dirty="0">
                <a:solidFill>
                  <a:srgbClr val="624424"/>
                </a:solidFill>
                <a:latin typeface="Arial Narrow" pitchFamily="34" charset="0"/>
                <a:hlinkClick r:id="rId15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sz="1600" b="1" dirty="0">
                  <a:solidFill>
                    <a:srgbClr val="624424"/>
                  </a:solidFill>
                  <a:latin typeface="Arial Narrow" pitchFamily="34" charset="0"/>
                  <a:hlinkClick r:id="rId15"/>
                </a:rPr>
                <a:t>https://www.svoboda.org/a/24198349.html</a:t>
              </a:r>
              <a:endParaRPr lang="ru-RU" b="1" dirty="0">
                <a:solidFill>
                  <a:srgbClr val="624424"/>
                </a:solidFill>
                <a:latin typeface="Arial Narrow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95079" y="2081178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2800" b="1" dirty="0">
                <a:solidFill>
                  <a:srgbClr val="633723"/>
                </a:solidFill>
                <a:latin typeface="Monotype Corsiva" pitchFamily="66" charset="0"/>
              </a:endParaRPr>
            </a:p>
          </p:txBody>
        </p:sp>
      </p:grpSp>
      <p:pic>
        <p:nvPicPr>
          <p:cNvPr id="8" name="Рисунок 7" descr="free-cooking-clipart-free-clipart-graphics-images-and-photos-16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848"/>
          <a:stretch>
            <a:fillRect/>
          </a:stretch>
        </p:blipFill>
        <p:spPr>
          <a:xfrm>
            <a:off x="9667900" y="3071810"/>
            <a:ext cx="1800200" cy="2280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ree-cooking-clipart-free-clipart-graphics-images-and-photos-16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868"/>
          <a:stretch>
            <a:fillRect/>
          </a:stretch>
        </p:blipFill>
        <p:spPr>
          <a:xfrm>
            <a:off x="523836" y="714356"/>
            <a:ext cx="1642014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71438" y="5786454"/>
            <a:ext cx="12096792" cy="909639"/>
            <a:chOff x="0" y="5786454"/>
            <a:chExt cx="12096792" cy="909639"/>
          </a:xfrm>
        </p:grpSpPr>
        <p:grpSp>
          <p:nvGrpSpPr>
            <p:cNvPr id="11" name="Группа 23"/>
            <p:cNvGrpSpPr/>
            <p:nvPr/>
          </p:nvGrpSpPr>
          <p:grpSpPr>
            <a:xfrm>
              <a:off x="3881452" y="5857892"/>
              <a:ext cx="8215340" cy="838201"/>
              <a:chOff x="3309948" y="5857892"/>
              <a:chExt cx="8215340" cy="838201"/>
            </a:xfrm>
          </p:grpSpPr>
          <p:pic>
            <p:nvPicPr>
              <p:cNvPr id="13" name="Picture 5" descr="http://p0.storage.canalblog.com/04/99/835871/66335186_p.png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7239038" y="5857892"/>
                <a:ext cx="4286250" cy="838201"/>
              </a:xfrm>
              <a:prstGeom prst="rect">
                <a:avLst/>
              </a:prstGeom>
              <a:noFill/>
            </p:spPr>
          </p:pic>
          <p:pic>
            <p:nvPicPr>
              <p:cNvPr id="14" name="Picture 5" descr="http://p0.storage.canalblog.com/04/99/835871/66335186_p.png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3309948" y="5857892"/>
                <a:ext cx="4286250" cy="838201"/>
              </a:xfrm>
              <a:prstGeom prst="rect">
                <a:avLst/>
              </a:prstGeom>
              <a:noFill/>
            </p:spPr>
          </p:pic>
        </p:grpSp>
        <p:pic>
          <p:nvPicPr>
            <p:cNvPr id="12" name="Picture 5" descr="http://p0.storage.canalblog.com/04/99/835871/66335186_p.png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0" y="5786454"/>
              <a:ext cx="4286250" cy="838201"/>
            </a:xfrm>
            <a:prstGeom prst="rect">
              <a:avLst/>
            </a:prstGeom>
            <a:noFill/>
          </p:spPr>
        </p:pic>
      </p:grpSp>
      <p:sp>
        <p:nvSpPr>
          <p:cNvPr id="20" name="Прямоугольник 19"/>
          <p:cNvSpPr/>
          <p:nvPr/>
        </p:nvSpPr>
        <p:spPr>
          <a:xfrm>
            <a:off x="2809852" y="282339"/>
            <a:ext cx="6971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Использованные электронные ресурсы: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http://tk32.ru/s/images/wallpaper/creation-pianissimo/30740-6-49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grpSp>
        <p:nvGrpSpPr>
          <p:cNvPr id="2" name="Группа 13"/>
          <p:cNvGrpSpPr/>
          <p:nvPr/>
        </p:nvGrpSpPr>
        <p:grpSpPr>
          <a:xfrm>
            <a:off x="2309786" y="46366"/>
            <a:ext cx="7646924" cy="694211"/>
            <a:chOff x="1214414" y="46365"/>
            <a:chExt cx="7646924" cy="694211"/>
          </a:xfrm>
        </p:grpSpPr>
        <p:sp>
          <p:nvSpPr>
            <p:cNvPr id="12" name="TextBox 11"/>
            <p:cNvSpPr txBox="1"/>
            <p:nvPr/>
          </p:nvSpPr>
          <p:spPr>
            <a:xfrm>
              <a:off x="1841468" y="46365"/>
              <a:ext cx="7019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  <a:latin typeface="Georgia" pitchFamily="18" charset="0"/>
                </a:rPr>
                <a:t>МУК «Тульская библиотечная система»</a:t>
              </a:r>
            </a:p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  <a:latin typeface="Georgia" pitchFamily="18" charset="0"/>
                </a:rPr>
                <a:t>Центральная городская библиотека им. Л. Н. Толстого</a:t>
              </a:r>
            </a:p>
          </p:txBody>
        </p:sp>
        <p:pic>
          <p:nvPicPr>
            <p:cNvPr id="13" name="Рисунок 12" descr="Копия ТБС (Новый) переделанный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414" y="142852"/>
              <a:ext cx="597724" cy="597724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0" y="980727"/>
            <a:ext cx="12192000" cy="587727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free-cooking-clipart-free-clipart-graphics-images-and-photos-1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848"/>
          <a:stretch>
            <a:fillRect/>
          </a:stretch>
        </p:blipFill>
        <p:spPr>
          <a:xfrm>
            <a:off x="10167966" y="2071678"/>
            <a:ext cx="1581622" cy="200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free-cooking-clipart-free-clipart-graphics-images-and-photos-1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868"/>
          <a:stretch>
            <a:fillRect/>
          </a:stretch>
        </p:blipFill>
        <p:spPr>
          <a:xfrm>
            <a:off x="166646" y="2000240"/>
            <a:ext cx="145374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143672" y="1124744"/>
            <a:ext cx="5832648" cy="2571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Идея, подготовка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материала  и  дизайн</a:t>
            </a:r>
          </a:p>
          <a:p>
            <a:pPr algn="ctr"/>
            <a:endParaRPr lang="ru-RU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endParaRPr lang="ru-RU" sz="24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1684667" y="3212334"/>
            <a:ext cx="8553945" cy="2002616"/>
            <a:chOff x="827584" y="3212976"/>
            <a:chExt cx="8553945" cy="2002616"/>
          </a:xfrm>
        </p:grpSpPr>
        <p:pic>
          <p:nvPicPr>
            <p:cNvPr id="1026" name="Picture 2" descr="C:\Documents and Settings\Юзер2ЧЗ.TBC.000\Рабочий стол\Копия (2) загружено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747141" y="3332693"/>
              <a:ext cx="3685102" cy="1882899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827584" y="3212976"/>
              <a:ext cx="85539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Заведующая </a:t>
              </a:r>
            </a:p>
            <a:p>
              <a:r>
                <a:rPr lang="ru-RU" sz="24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читальным  залом                                   </a:t>
              </a:r>
              <a:r>
                <a:rPr lang="ru-RU" sz="2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   </a:t>
              </a:r>
              <a:r>
                <a:rPr lang="ru-RU" sz="24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О.В. </a:t>
              </a:r>
              <a:r>
                <a:rPr lang="ru-RU" sz="2400" b="1" dirty="0" err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Амелина</a:t>
              </a:r>
              <a:endParaRPr lang="ru-RU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  <a:p>
              <a:r>
                <a:rPr lang="ru-RU" sz="24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ЦГБ им. Л.Н. Толстого</a:t>
              </a:r>
              <a:endPara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8" y="5786454"/>
            <a:ext cx="12096792" cy="909639"/>
            <a:chOff x="0" y="5786454"/>
            <a:chExt cx="12096792" cy="909639"/>
          </a:xfrm>
        </p:grpSpPr>
        <p:grpSp>
          <p:nvGrpSpPr>
            <p:cNvPr id="16" name="Группа 23"/>
            <p:cNvGrpSpPr/>
            <p:nvPr/>
          </p:nvGrpSpPr>
          <p:grpSpPr>
            <a:xfrm>
              <a:off x="3881452" y="5857892"/>
              <a:ext cx="8215340" cy="838201"/>
              <a:chOff x="3309948" y="5857892"/>
              <a:chExt cx="8215340" cy="838201"/>
            </a:xfrm>
          </p:grpSpPr>
          <p:pic>
            <p:nvPicPr>
              <p:cNvPr id="23" name="Picture 5" descr="http://p0.storage.canalblog.com/04/99/835871/66335186_p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239038" y="5857892"/>
                <a:ext cx="4286250" cy="838201"/>
              </a:xfrm>
              <a:prstGeom prst="rect">
                <a:avLst/>
              </a:prstGeom>
              <a:noFill/>
            </p:spPr>
          </p:pic>
          <p:pic>
            <p:nvPicPr>
              <p:cNvPr id="24" name="Picture 5" descr="http://p0.storage.canalblog.com/04/99/835871/66335186_p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309948" y="5857892"/>
                <a:ext cx="4286250" cy="838201"/>
              </a:xfrm>
              <a:prstGeom prst="rect">
                <a:avLst/>
              </a:prstGeom>
              <a:noFill/>
            </p:spPr>
          </p:pic>
        </p:grpSp>
        <p:pic>
          <p:nvPicPr>
            <p:cNvPr id="22" name="Picture 5" descr="http://p0.storage.canalblog.com/04/99/835871/66335186_p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5786454"/>
              <a:ext cx="4286250" cy="8382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:\Похл\hur7QuS-dxA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</a:blip>
          <a:srcRect t="7726" b="16321"/>
          <a:stretch/>
        </p:blipFill>
        <p:spPr bwMode="auto">
          <a:xfrm>
            <a:off x="335360" y="27947"/>
            <a:ext cx="11521280" cy="67384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9315" y="4254236"/>
            <a:ext cx="54286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      Вильям Васильевич с детства проявлял тягу к поварскому делу. </a:t>
            </a:r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Он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признавался: «Ни у кого из нашей семьи не проявлялся этот поварской дар. Лишь во мне жива профессия прадеда, который служил поваром. Я не готовлю, я изобретаю. Есть у меня что-то такое на кончиках пальцев!» Его работы стали своеобразной школой вкусной и здоровой пищи в СССР. </a:t>
            </a:r>
          </a:p>
          <a:p>
            <a:endParaRPr lang="ru-RU" b="1" dirty="0">
              <a:solidFill>
                <a:srgbClr val="694D3B"/>
              </a:solidFill>
              <a:latin typeface="Arial Narrow" pitchFamily="34" charset="0"/>
            </a:endParaRPr>
          </a:p>
        </p:txBody>
      </p:sp>
      <p:pic>
        <p:nvPicPr>
          <p:cNvPr id="28676" name="Picture 4" descr="https://pp.userapi.com/c413831/v413831763/420f/MLgTIN-gIro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13765" y="387488"/>
            <a:ext cx="5102260" cy="362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951984" y="785794"/>
            <a:ext cx="5832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     Сначала кулинария была лишь увлечением профессионального историка, но постепенно стала занимать все большее место в его деятельности. Казалось бы, история и кулинария — вещи несовместные. Но это только на первый взгляд.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Похлёбкин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 подходил к  кулинарии с точки зрения истории и культуры.  </a:t>
            </a:r>
          </a:p>
        </p:txBody>
      </p:sp>
      <p:pic>
        <p:nvPicPr>
          <p:cNvPr id="46083" name="Picture 3" descr="F:\Похл\hur7QuS-dxA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502398" y="2780928"/>
            <a:ext cx="4850186" cy="375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38425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 descr="http://tk32.ru/s/images/wallpaper/creation-pianissimo/30740-6-49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15" name="Picture 2" descr="http://supercook.ru/kovizp-52/images-kovizp-52/kvz-003-01.jpg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</a:blip>
          <a:srcRect l="3821" t="965" r="5719" b="58948"/>
          <a:stretch/>
        </p:blipFill>
        <p:spPr bwMode="auto">
          <a:xfrm>
            <a:off x="263352" y="127111"/>
            <a:ext cx="11669575" cy="65422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2" descr="http://4responsible.ru/misc/i/gallery/40480/1138173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b="11964"/>
          <a:stretch>
            <a:fillRect/>
          </a:stretch>
        </p:blipFill>
        <p:spPr bwMode="auto">
          <a:xfrm>
            <a:off x="361987" y="185425"/>
            <a:ext cx="2448272" cy="3385366"/>
          </a:xfrm>
          <a:prstGeom prst="ellipse">
            <a:avLst/>
          </a:prstGeom>
          <a:noFill/>
          <a:effectLst/>
        </p:spPr>
      </p:pic>
      <p:sp>
        <p:nvSpPr>
          <p:cNvPr id="2" name="Прямоугольник 1"/>
          <p:cNvSpPr/>
          <p:nvPr/>
        </p:nvSpPr>
        <p:spPr>
          <a:xfrm>
            <a:off x="4582802" y="4270792"/>
            <a:ext cx="72446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 Narrow" pitchFamily="34" charset="0"/>
              </a:rPr>
              <a:t>     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Первая публикация -  Вильям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Похлёбкин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принял участие в написании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«Книги о вкусной и здоровой пище»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, 1952 года издания (М.: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Пищепромиздат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) .</a:t>
            </a:r>
          </a:p>
          <a:p>
            <a:pPr algn="just"/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           Ни одна советская книга не переиздавалась так часто, как этот сборник рецептов. «Книга о вкусной и здоровой пище» выдержала 12 изданий и, если верить ее создателям, разошлась среди советских домохозяек восьмимиллионным тиражом. Сегодня экземпляр книги можно найти почти в каждом доме.</a:t>
            </a:r>
          </a:p>
        </p:txBody>
      </p:sp>
      <p:pic>
        <p:nvPicPr>
          <p:cNvPr id="21510" name="Picture 6" descr="Книга о вкусной и здоровой пище. М.: Пищепромиздат, 1952."/>
          <p:cNvPicPr>
            <a:picLocks noChangeAspect="1" noChangeArrowheads="1"/>
          </p:cNvPicPr>
          <p:nvPr/>
        </p:nvPicPr>
        <p:blipFill>
          <a:blip r:embed="rId6" cstate="print"/>
          <a:srcRect l="6456" t="9813" r="12841" b="11679"/>
          <a:stretch>
            <a:fillRect/>
          </a:stretch>
        </p:blipFill>
        <p:spPr bwMode="auto">
          <a:xfrm>
            <a:off x="3118367" y="456854"/>
            <a:ext cx="1814931" cy="232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2" name="Picture 8" descr="Книга о вкусной и здоровой пище. М.: Пищепромиздат, 1952."/>
          <p:cNvPicPr>
            <a:picLocks noChangeAspect="1" noChangeArrowheads="1"/>
          </p:cNvPicPr>
          <p:nvPr/>
        </p:nvPicPr>
        <p:blipFill>
          <a:blip r:embed="rId7" cstate="print"/>
          <a:srcRect l="8204" t="9414" r="9754" b="12133"/>
          <a:stretch>
            <a:fillRect/>
          </a:stretch>
        </p:blipFill>
        <p:spPr bwMode="auto">
          <a:xfrm>
            <a:off x="5231822" y="1548495"/>
            <a:ext cx="1872290" cy="234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425748" y="4039416"/>
            <a:ext cx="3748695" cy="2527651"/>
            <a:chOff x="714348" y="3500437"/>
            <a:chExt cx="3819521" cy="2412000"/>
          </a:xfrm>
        </p:grpSpPr>
        <p:pic>
          <p:nvPicPr>
            <p:cNvPr id="21508" name="Picture 4" descr="Книга о вкусной и здоровой пище. М.: Пищепромиздат, 1952.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57462" y="3500438"/>
              <a:ext cx="1876407" cy="2410801"/>
            </a:xfrm>
            <a:prstGeom prst="rect">
              <a:avLst/>
            </a:prstGeom>
            <a:noFill/>
          </p:spPr>
        </p:pic>
        <p:pic>
          <p:nvPicPr>
            <p:cNvPr id="21516" name="Picture 12" descr="Книга о вкусной и здоровой пище [1952]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4348" y="3500437"/>
              <a:ext cx="1881360" cy="2412000"/>
            </a:xfrm>
            <a:prstGeom prst="rect">
              <a:avLst/>
            </a:prstGeom>
            <a:noFill/>
          </p:spPr>
        </p:pic>
      </p:grpSp>
      <p:grpSp>
        <p:nvGrpSpPr>
          <p:cNvPr id="9" name="Группа 8"/>
          <p:cNvGrpSpPr/>
          <p:nvPr/>
        </p:nvGrpSpPr>
        <p:grpSpPr>
          <a:xfrm>
            <a:off x="6600056" y="526954"/>
            <a:ext cx="5159956" cy="3160975"/>
            <a:chOff x="4644008" y="1340768"/>
            <a:chExt cx="4104456" cy="26640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8" name="Прямоугольник 7"/>
            <p:cNvSpPr/>
            <p:nvPr/>
          </p:nvSpPr>
          <p:spPr>
            <a:xfrm>
              <a:off x="4644008" y="1340768"/>
              <a:ext cx="4104456" cy="26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338" name="Picture 2" descr="http://supercook.ru/kovizp-52/images-kovizp-52/kvz-003-01.jpg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10000"/>
            </a:blip>
            <a:srcRect l="3822" t="966" r="5719" b="55559"/>
            <a:stretch>
              <a:fillRect/>
            </a:stretch>
          </p:blipFill>
          <p:spPr bwMode="auto">
            <a:xfrm>
              <a:off x="4716016" y="1412776"/>
              <a:ext cx="3960440" cy="2510138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pp.userapi.com/c618123/v618123763/8e3e/BeFbmlysJaw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</a:blip>
          <a:srcRect l="574" t="-673" r="-574" b="12084"/>
          <a:stretch/>
        </p:blipFill>
        <p:spPr bwMode="auto">
          <a:xfrm>
            <a:off x="191183" y="113050"/>
            <a:ext cx="11769701" cy="66471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95600" y="836712"/>
            <a:ext cx="55771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Первая полная работа В.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Похлёбкина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о пищевых продуктах </a:t>
            </a:r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- «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Чай: его типы, свойства, употребление</a:t>
            </a:r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»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была опубликована в 1968 году в издательстве «Пищевая промышленность». Работа основывалась на чайной коллекции самого автора, собранной в 1955—1968 годах. У нас в  стране не было музея чая и чайные коллекции существовали только при двух чаеразвесочных фабриках, как чисто служебные и закрытые для посторонних лиц отделы.  Помощь в сборе коллекции </a:t>
            </a:r>
          </a:p>
          <a:p>
            <a:pPr algn="just"/>
            <a:endParaRPr lang="ru-RU" b="1" dirty="0">
              <a:solidFill>
                <a:srgbClr val="694D3B"/>
              </a:solidFill>
              <a:latin typeface="Arial Narrow" pitchFamily="34" charset="0"/>
            </a:endParaRPr>
          </a:p>
        </p:txBody>
      </p:sp>
      <p:sp>
        <p:nvSpPr>
          <p:cNvPr id="16386" name="AutoShape 2" descr="data:image/png;base64,iVBORw0KGgoAAAANSUhEUgAAAjoAAALRCAYAAABSywmBAAAgAElEQVR4Xu3WQREAAAgCQelf2h43awNWHuwcAQIECBAgQCAqsGgusQgQIECAAAECZ+goAQ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JsjyjMAAAG3SURBV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8FT8AtKAGWNnAAAAAElFTkSuQmC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data:image/png;base64,iVBORw0KGgoAAAANSUhEUgAAAjoAAALRCAYAAABSywmBAAAgAElEQVR4Xu3WQREAAAgCQelf2h43awNWHuwcAQIECBAgQCAqsGgusQgQIECAAAECZ+goAQ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YOhkXysYAQIECBAgYOjoAAECBAgQIJAVMHSyrxWMAAECBAgQMHR0gAABAgQIEMgKGDrZ1wpGgAABAgQIGDo6QIAAAQIECGQFDJ3sawUjQIAAAQIEDB0dIECAAAECBLIChk72tYIRIECAAAECho4OECBAgAABAlkBQyf7WsEIECBAgAABQ0cHCBAgQJsjyjMAAAG3SURBVIAAgayAoZN9rWAECBAgQICAoaMDBAgQIECAQFbA0Mm+VjACBAgQIEDA0NEBAgQIECBAICtg6GRfKxgBAgQIECBg6OgAAQIECBAgkBUwdLKvFYwAAQIECBAwdHSAAAECBAgQyAoYOtnXCkaAAAECBAgYOjpAgAABAgQIZAUMnexrBSNAgAABAgQMHR0gQIAAAQIEsgKGTva1ghEgQIAAAQKGjg4QIECAAAECWQFDJ/tawQgQIECAAAFDRwcIECBAgACBrIChk32tYAQIECBAgIChowMECBAgQIBAVsDQyb5WMAIECBAgQMDQ0QECBAgQIEAgK2DoZF8rGAECBAgQIGDo6AABAgQIECCQFTB0sq8VjAABAgQIEDB0dIAAAQIECBDIChg62dcKRoAAAQIECBg6OkCAAAECBAhkBQyd7GsFI0CAAAECBAwdHSBAgAABAgSyAoZO9rWCESBAgAABAoaODhAgQIAAAQJZAUMn+1rBCBAgQIAAAUNHBwgQIECAAIGsgKGTfa1gBAgQIECAgKGjAwQIECBAgEBWwNDJvlYwAgQIECBAwNDRAQIECBAgQCAr8FT8AtKAGWNnAAAAAElFTkSuQmC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http://j.livelib.ru/boocover/1000413157/200/de93/Pohlebkin_Vilyam_Vasilevich__Cha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371868"/>
            <a:ext cx="1933764" cy="3068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4"/>
          <p:cNvGrpSpPr/>
          <p:nvPr/>
        </p:nvGrpSpPr>
        <p:grpSpPr>
          <a:xfrm>
            <a:off x="239618" y="4797152"/>
            <a:ext cx="5198178" cy="2038938"/>
            <a:chOff x="1547664" y="4437112"/>
            <a:chExt cx="4474678" cy="2024536"/>
          </a:xfrm>
        </p:grpSpPr>
        <p:pic>
          <p:nvPicPr>
            <p:cNvPr id="14" name="Picture 1" descr="E:\Похл\vignette_13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47664" y="4437112"/>
              <a:ext cx="4474678" cy="2024536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1968389" y="4807198"/>
              <a:ext cx="3442818" cy="1283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Цитата из книги:</a:t>
              </a:r>
            </a:p>
            <a:p>
              <a:pPr algn="ctr"/>
              <a:r>
                <a:rPr lang="ru-RU" b="1" dirty="0">
                  <a:solidFill>
                    <a:srgbClr val="694D3B"/>
                  </a:solidFill>
                  <a:latin typeface="Comic Sans MS" pitchFamily="66" charset="0"/>
                </a:rPr>
                <a:t>Соединение чая с лимоном в</a:t>
              </a:r>
            </a:p>
            <a:p>
              <a:pPr algn="ctr"/>
              <a:r>
                <a:rPr lang="ru-RU" b="1" dirty="0">
                  <a:solidFill>
                    <a:srgbClr val="694D3B"/>
                  </a:solidFill>
                  <a:latin typeface="Comic Sans MS" pitchFamily="66" charset="0"/>
                </a:rPr>
                <a:t> одном блюде – это чисто русское изобретение.</a:t>
              </a:r>
            </a:p>
          </p:txBody>
        </p:sp>
      </p:grpSp>
      <p:pic>
        <p:nvPicPr>
          <p:cNvPr id="13" name="Picture 2" descr="pohlyobk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6" y="497264"/>
            <a:ext cx="4280709" cy="31477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9" name="Прямоугольник 18"/>
          <p:cNvSpPr/>
          <p:nvPr/>
        </p:nvSpPr>
        <p:spPr>
          <a:xfrm>
            <a:off x="2308533" y="180942"/>
            <a:ext cx="6523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«Его сочинения - радость чтения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». П.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Вайль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3804" y="3500438"/>
            <a:ext cx="8588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оказывали китайские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чаеведы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, образцы присылали также из Англии, ГДР, ФРГ. Советские дипломаты, работавшие в странах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Юго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— Восточной  Азии, помогали собирать  образцы редких чаев Камбоджи (синий чай), Таиланда, Индонезии, Вьетнама и Лаоса  (поденный и квашеный чай). </a:t>
            </a:r>
            <a:endParaRPr lang="ru-RU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9120336" y="3897368"/>
            <a:ext cx="1884748" cy="2844000"/>
            <a:chOff x="7044970" y="3643314"/>
            <a:chExt cx="1884748" cy="2928958"/>
          </a:xfrm>
        </p:grpSpPr>
        <p:grpSp>
          <p:nvGrpSpPr>
            <p:cNvPr id="3" name="Группа 26"/>
            <p:cNvGrpSpPr/>
            <p:nvPr/>
          </p:nvGrpSpPr>
          <p:grpSpPr>
            <a:xfrm>
              <a:off x="7044970" y="3643314"/>
              <a:ext cx="1884748" cy="2928958"/>
              <a:chOff x="4427984" y="3284984"/>
              <a:chExt cx="2160240" cy="3312368"/>
            </a:xfrm>
          </p:grpSpPr>
          <p:grpSp>
            <p:nvGrpSpPr>
              <p:cNvPr id="5" name="Группа 16"/>
              <p:cNvGrpSpPr/>
              <p:nvPr/>
            </p:nvGrpSpPr>
            <p:grpSpPr>
              <a:xfrm>
                <a:off x="4427984" y="3284984"/>
                <a:ext cx="2160240" cy="3312368"/>
                <a:chOff x="6732240" y="3356992"/>
                <a:chExt cx="2160240" cy="3312368"/>
              </a:xfrm>
            </p:grpSpPr>
            <p:sp>
              <p:nvSpPr>
                <p:cNvPr id="18" name="Прямоугольник 17"/>
                <p:cNvSpPr/>
                <p:nvPr/>
              </p:nvSpPr>
              <p:spPr>
                <a:xfrm>
                  <a:off x="6732240" y="3356992"/>
                  <a:ext cx="2160240" cy="3312368"/>
                </a:xfrm>
                <a:prstGeom prst="roundRect">
                  <a:avLst/>
                </a:prstGeom>
                <a:solidFill>
                  <a:srgbClr val="F5E4E3"/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6" name="Группа 19"/>
                <p:cNvGrpSpPr/>
                <p:nvPr/>
              </p:nvGrpSpPr>
              <p:grpSpPr>
                <a:xfrm>
                  <a:off x="6732240" y="3429000"/>
                  <a:ext cx="2143140" cy="2473326"/>
                  <a:chOff x="4818595" y="2786058"/>
                  <a:chExt cx="2143140" cy="2473326"/>
                </a:xfrm>
              </p:grpSpPr>
              <p:pic>
                <p:nvPicPr>
                  <p:cNvPr id="24" name="Picture 7" descr="F:\Похл\Новая папка\2554602481 - копия - копия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00628" y="2786058"/>
                    <a:ext cx="1819272" cy="2256346"/>
                  </a:xfrm>
                  <a:prstGeom prst="roundRect">
                    <a:avLst/>
                  </a:prstGeom>
                  <a:noFill/>
                </p:spPr>
              </p:pic>
              <p:sp>
                <p:nvSpPr>
                  <p:cNvPr id="25" name="Прямоугольник 24"/>
                  <p:cNvSpPr/>
                  <p:nvPr/>
                </p:nvSpPr>
                <p:spPr>
                  <a:xfrm>
                    <a:off x="4818595" y="4874290"/>
                    <a:ext cx="2143140" cy="385094"/>
                  </a:xfrm>
                  <a:prstGeom prst="round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yarsky" pitchFamily="33" charset="0"/>
                        <a:cs typeface="Arial" pitchFamily="34" charset="0"/>
                      </a:rPr>
                      <a:t>Читать </a:t>
                    </a:r>
                    <a:r>
                      <a:rPr lang="ru-RU" sz="1400" b="1" dirty="0" err="1">
                        <a:solidFill>
                          <a:schemeClr val="accent2">
                            <a:lumMod val="75000"/>
                          </a:schemeClr>
                        </a:solidFill>
                        <a:latin typeface="Boyarsky" pitchFamily="33" charset="0"/>
                        <a:cs typeface="Arial" pitchFamily="34" charset="0"/>
                      </a:rPr>
                      <a:t>онлайн</a:t>
                    </a:r>
                    <a:endPara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26" name="Прямоугольник 25"/>
              <p:cNvSpPr/>
              <p:nvPr/>
            </p:nvSpPr>
            <p:spPr>
              <a:xfrm>
                <a:off x="4427984" y="5733256"/>
                <a:ext cx="2160240" cy="34658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ru-RU" sz="1200" dirty="0"/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>
              <a:off x="7143736" y="5786454"/>
              <a:ext cx="1714544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7"/>
                </a:rPr>
                <a:t>http://modernlib.ru/books/pohlebkin_vilyam_vasilevich/chay/read</a:t>
              </a:r>
              <a:endParaRPr lang="ru-RU" sz="12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790808" y="4666068"/>
            <a:ext cx="3071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Чтобы получить образец одного из редких сортов, историк специально обратился к правительству  Центральноафриканской Республики.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12" descr="665736_original.jpg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</a:blip>
          <a:srcRect t="4414" b="11111"/>
          <a:stretch/>
        </p:blipFill>
        <p:spPr>
          <a:xfrm>
            <a:off x="191344" y="116632"/>
            <a:ext cx="11728928" cy="66247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62" name="Picture 2" descr="http://tastylifemag.ru/image/kitchen/people/poet-ot-kulinarii-vilyam-pohlebkin/04.jpg"/>
          <p:cNvPicPr>
            <a:picLocks noChangeAspect="1" noChangeArrowheads="1"/>
          </p:cNvPicPr>
          <p:nvPr/>
        </p:nvPicPr>
        <p:blipFill>
          <a:blip r:embed="rId3" cstate="print"/>
          <a:srcRect l="1660" r="2065" b="5133"/>
          <a:stretch>
            <a:fillRect/>
          </a:stretch>
        </p:blipFill>
        <p:spPr bwMode="auto">
          <a:xfrm>
            <a:off x="313062" y="1347371"/>
            <a:ext cx="4030969" cy="4447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70454" y="6037467"/>
            <a:ext cx="327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Одна из заметок В.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Похлёбкина</a:t>
            </a:r>
            <a:endParaRPr lang="ru-RU" b="1" dirty="0">
              <a:solidFill>
                <a:srgbClr val="694D3B"/>
              </a:solidFill>
              <a:latin typeface="Arial Narrow" pitchFamily="34" charset="0"/>
            </a:endParaRPr>
          </a:p>
          <a:p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В газете «Неделя» в 1970-е годы</a:t>
            </a:r>
          </a:p>
        </p:txBody>
      </p:sp>
      <p:pic>
        <p:nvPicPr>
          <p:cNvPr id="40967" name="Picture 7" descr="http://fantlab.ru/images/editions/big/724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502" y="341211"/>
            <a:ext cx="2214578" cy="76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6" name="AutoShape 2" descr="0_ce4fe_7ca5561f_XXX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Содержимое 12" descr="665736_original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49351" y="2702272"/>
            <a:ext cx="6040947" cy="403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9" name="Picture 9" descr="http://yourpresentperfect.ru/wp-content/uploads/2014/11/Ogonek-35AUG1976.jpg"/>
          <p:cNvPicPr>
            <a:picLocks noChangeAspect="1" noChangeArrowheads="1"/>
          </p:cNvPicPr>
          <p:nvPr/>
        </p:nvPicPr>
        <p:blipFill>
          <a:blip r:embed="rId5" cstate="print"/>
          <a:srcRect l="56058" t="71276" r="6422" b="10532"/>
          <a:stretch>
            <a:fillRect/>
          </a:stretch>
        </p:blipFill>
        <p:spPr bwMode="auto">
          <a:xfrm>
            <a:off x="10034116" y="1779057"/>
            <a:ext cx="1356182" cy="85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164725" y="282244"/>
            <a:ext cx="64785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Вильм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Васильевич также писал кулинарные колонки в газете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«Неделя»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, и ряд читателей покупали газету исключительно ради них. В то же время в ответ на публиковавшиеся в «Неделе» рецепты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Похлёбкина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приходили письма, где советские читатели возмущались, в частности, упоминаниями  осетрины,           которой не было в продаже. </a:t>
            </a:r>
          </a:p>
          <a:p>
            <a:pPr algn="just"/>
            <a:r>
              <a:rPr lang="ru-RU" sz="1600" b="1" dirty="0">
                <a:solidFill>
                  <a:srgbClr val="694D3B"/>
                </a:solidFill>
                <a:latin typeface="Arial Narrow" pitchFamily="34" charset="0"/>
              </a:rPr>
              <a:t>      </a:t>
            </a:r>
          </a:p>
          <a:p>
            <a:pPr algn="just"/>
            <a:endParaRPr lang="ru-RU" sz="1600" b="1" dirty="0">
              <a:solidFill>
                <a:srgbClr val="694D3B"/>
              </a:solidFill>
              <a:latin typeface="Arial Narrow" pitchFamily="34" charset="0"/>
            </a:endParaRPr>
          </a:p>
        </p:txBody>
      </p:sp>
      <p:pic>
        <p:nvPicPr>
          <p:cNvPr id="12" name="Рисунок 11" descr="hqdefault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12500" r="12500" b="12500"/>
          <a:stretch>
            <a:fillRect/>
          </a:stretch>
        </p:blipFill>
        <p:spPr>
          <a:xfrm rot="393296" flipH="1">
            <a:off x="3426521" y="85986"/>
            <a:ext cx="1428760" cy="10715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153065" y="1990581"/>
            <a:ext cx="4955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      «Вкусные рассказы» </a:t>
            </a:r>
            <a:r>
              <a:rPr lang="ru-RU" b="1" dirty="0" err="1">
                <a:solidFill>
                  <a:srgbClr val="694D3B"/>
                </a:solidFill>
                <a:latin typeface="Arial Narrow" pitchFamily="34" charset="0"/>
              </a:rPr>
              <a:t>Похлёбкина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регулярно</a:t>
            </a:r>
          </a:p>
          <a:p>
            <a:pPr algn="just"/>
            <a:r>
              <a:rPr lang="ru-RU" b="1" dirty="0" smtClean="0">
                <a:solidFill>
                  <a:srgbClr val="694D3B"/>
                </a:solidFill>
                <a:latin typeface="Arial Narrow" pitchFamily="34" charset="0"/>
              </a:rPr>
              <a:t> публиковались  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и в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«Огоньке»</a:t>
            </a:r>
            <a:r>
              <a:rPr lang="ru-RU" b="1" dirty="0">
                <a:solidFill>
                  <a:srgbClr val="694D3B"/>
                </a:solidFill>
                <a:latin typeface="Arial Narrow" pitchFamily="34" charset="0"/>
              </a:rPr>
              <a:t>. 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1987df4c4e5e90b6b6f3ab02d066550a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lum bright="70000" contrast="-70000"/>
          </a:blip>
          <a:srcRect b="25896"/>
          <a:stretch/>
        </p:blipFill>
        <p:spPr>
          <a:xfrm>
            <a:off x="268479" y="260649"/>
            <a:ext cx="11634434" cy="6264695"/>
          </a:xfrm>
        </p:spPr>
      </p:pic>
      <p:sp>
        <p:nvSpPr>
          <p:cNvPr id="2" name="Прямоугольник 1"/>
          <p:cNvSpPr/>
          <p:nvPr/>
        </p:nvSpPr>
        <p:spPr>
          <a:xfrm>
            <a:off x="5015880" y="812852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 Вот как вспоминает о Вильяме  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Васильевече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редактор  газеты «Неделя» Елена </a:t>
            </a:r>
            <a:r>
              <a:rPr lang="ru-RU" b="1" dirty="0" err="1" smtClean="0">
                <a:solidFill>
                  <a:srgbClr val="624424"/>
                </a:solidFill>
                <a:latin typeface="Arial Narrow" pitchFamily="34" charset="0"/>
              </a:rPr>
              <a:t>Мушкина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:</a:t>
            </a:r>
          </a:p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 «Маленький, хиленький, полуседой,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полулысый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… Бороденка серая, жидкая, торчащая в разные стороны, так и хочется подёргать. Галстук на боку, пальто потёртое. И неподъёмный портфель с гениальными статьями.  То, что они гениальные, я поняла сразу. </a:t>
            </a:r>
          </a:p>
        </p:txBody>
      </p:sp>
      <p:pic>
        <p:nvPicPr>
          <p:cNvPr id="4" name="Picture 6" descr="https://pp.userapi.com/c408326/v408326763/3eeb/dWKtV6wcUj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08" y="380701"/>
            <a:ext cx="3643338" cy="2793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Рисунок 16" descr="dostavkavkusnyhrusskihmonastyrskihpirogov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0176" y="3328830"/>
            <a:ext cx="3898687" cy="2477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407368" y="3714753"/>
            <a:ext cx="66967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624424"/>
                </a:solidFill>
              </a:rPr>
              <a:t>       </a:t>
            </a:r>
            <a:r>
              <a:rPr lang="ru-RU" sz="1600" b="1" dirty="0">
                <a:solidFill>
                  <a:srgbClr val="624424"/>
                </a:solidFill>
              </a:rPr>
              <a:t>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Первую статью написал быстро: «Праздничный пирог». Читаю — глазам не верю. Конечно, рецепты, как же без них! Но обычно в наших кулинарных материалах рецепты составляли тело статьи, фактуру, суть. Ради них статья и писалась. </a:t>
            </a:r>
          </a:p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У </a:t>
            </a:r>
            <a:r>
              <a:rPr lang="ru-RU" b="1" dirty="0" err="1">
                <a:solidFill>
                  <a:srgbClr val="624424"/>
                </a:solidFill>
                <a:latin typeface="Arial Narrow" pitchFamily="34" charset="0"/>
              </a:rPr>
              <a:t>Похлебкина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рецепты как бы между прочим. Нужное, но вторичное. А главное — то, чего в советской печати до него не было: история кулинарии и кулинарная публицистика».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lligatorfood.ru/upload/iblock/f13/f13a90e47c75508c41202fd3a5c08c98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24000" y="3502025"/>
            <a:ext cx="2001838" cy="1296988"/>
          </a:xfrm>
          <a:prstGeom prst="rect">
            <a:avLst/>
          </a:prstGeom>
          <a:noFill/>
        </p:spPr>
      </p:pic>
      <p:pic>
        <p:nvPicPr>
          <p:cNvPr id="22" name="Содержимое 21" descr="Indian-spices-and-curry-1920x1200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 cstate="print">
            <a:lum bright="70000" contrast="-70000"/>
          </a:blip>
          <a:srcRect b="5555"/>
          <a:stretch/>
        </p:blipFill>
        <p:spPr>
          <a:xfrm>
            <a:off x="338464" y="70647"/>
            <a:ext cx="11498562" cy="6787353"/>
          </a:xfrm>
        </p:spPr>
      </p:pic>
      <p:pic>
        <p:nvPicPr>
          <p:cNvPr id="2" name="Рисунок 1" descr="972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697" y="224157"/>
            <a:ext cx="2135038" cy="343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39616" y="2204864"/>
            <a:ext cx="9197410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5F5F5F"/>
                </a:solidFill>
                <a:latin typeface="Tahoma" panose="020B0604030504040204" pitchFamily="34" charset="0"/>
              </a:rPr>
              <a:t>    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Книга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«Всё о пряностях»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вышла в Москве в издательстве «Пищевая промышленность» в 1973. 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Тема книги – пряности,  их происхождение, увлекательная история  поисков пряностей.  Автор дает классификацию пряных растений, знакомит со свойствами, качеством, значением, применением, нормами и правилами употребления отдельных видов пряностей, приводит примеры их сочетания с пищей и друг с другом.</a:t>
            </a:r>
            <a:br>
              <a:rPr lang="ru-RU" b="1" dirty="0">
                <a:solidFill>
                  <a:srgbClr val="624424"/>
                </a:solidFill>
                <a:latin typeface="Arial Narrow" pitchFamily="34" charset="0"/>
              </a:rPr>
            </a:b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Приложением к книге являются рецепты приготовления блюд с пряностями.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809720" y="4149080"/>
            <a:ext cx="5870456" cy="2741173"/>
            <a:chOff x="1547664" y="4437112"/>
            <a:chExt cx="4474678" cy="2031783"/>
          </a:xfrm>
        </p:grpSpPr>
        <p:pic>
          <p:nvPicPr>
            <p:cNvPr id="13" name="Picture 1" descr="E:\Похл\vignette_13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47664" y="4437112"/>
              <a:ext cx="4474678" cy="2024536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1979712" y="4869160"/>
              <a:ext cx="3600400" cy="1599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Цитата из книги:</a:t>
              </a:r>
            </a:p>
            <a:p>
              <a:pPr algn="ctr" fontAlgn="base"/>
              <a:r>
                <a:rPr lang="ru-RU" b="1" dirty="0">
                  <a:solidFill>
                    <a:srgbClr val="694D3B"/>
                  </a:solidFill>
                  <a:latin typeface="Comic Sans MS" pitchFamily="66" charset="0"/>
                </a:rPr>
                <a:t>Чаще всего в домашней кулинарии употребляют не более десятка пряностей. А ведь их насчитывается более полутора сотен!</a:t>
              </a:r>
            </a:p>
          </p:txBody>
        </p:sp>
      </p:grpSp>
      <p:pic>
        <p:nvPicPr>
          <p:cNvPr id="22530" name="Picture 2" descr="http://pelicanmarket.ru/thumb/SPdJ2i-OG_D2dbO9WMurrQ/940c290/624938/slider_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0954" y="224158"/>
            <a:ext cx="6119502" cy="1887932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9664995" y="3992166"/>
            <a:ext cx="1872000" cy="2735789"/>
            <a:chOff x="8239140" y="4071942"/>
            <a:chExt cx="1714512" cy="2643206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8239140" y="4071942"/>
              <a:ext cx="1677274" cy="2643206"/>
              <a:chOff x="6732240" y="3356992"/>
              <a:chExt cx="2160240" cy="3312368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6732240" y="3356992"/>
                <a:ext cx="216024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" name="Группа 19"/>
              <p:cNvGrpSpPr/>
              <p:nvPr/>
            </p:nvGrpSpPr>
            <p:grpSpPr>
              <a:xfrm>
                <a:off x="6732240" y="3356992"/>
                <a:ext cx="2143140" cy="2784474"/>
                <a:chOff x="4818595" y="2714050"/>
                <a:chExt cx="2143140" cy="2784474"/>
              </a:xfrm>
            </p:grpSpPr>
            <p:pic>
              <p:nvPicPr>
                <p:cNvPr id="8" name="Picture 7" descr="F:\Похл\Новая папка\2554602481 - копия - копия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00628" y="2714050"/>
                  <a:ext cx="1875289" cy="2325821"/>
                </a:xfrm>
                <a:prstGeom prst="roundRect">
                  <a:avLst/>
                </a:prstGeom>
                <a:noFill/>
              </p:spPr>
            </p:pic>
            <p:sp>
              <p:nvSpPr>
                <p:cNvPr id="9" name="Прямоугольник 8"/>
                <p:cNvSpPr/>
                <p:nvPr/>
              </p:nvSpPr>
              <p:spPr>
                <a:xfrm>
                  <a:off x="4818595" y="4773090"/>
                  <a:ext cx="2143140" cy="725434"/>
                </a:xfrm>
                <a:prstGeom prst="round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Читать </a:t>
                  </a:r>
                  <a:r>
                    <a:rPr lang="ru-RU" sz="1400" b="1" dirty="0" err="1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онлайн</a:t>
                  </a:r>
                  <a:endPara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7" name="Прямоугольник 16"/>
            <p:cNvSpPr/>
            <p:nvPr/>
          </p:nvSpPr>
          <p:spPr>
            <a:xfrm>
              <a:off x="8380476" y="6212824"/>
              <a:ext cx="157317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hlinkClick r:id="rId9"/>
                </a:rPr>
                <a:t>https://www.litmir.me/br/?b=22103&amp;p=1</a:t>
              </a:r>
              <a:endParaRPr lang="ru-RU" sz="11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sloosh.ru/upload/1/3908_0_s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</a:blip>
          <a:srcRect r="2768" b="22133"/>
          <a:stretch/>
        </p:blipFill>
        <p:spPr bwMode="auto">
          <a:xfrm>
            <a:off x="191344" y="260648"/>
            <a:ext cx="11771274" cy="62924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626" name="Picture 2" descr="E:\Похл\1005629442.jpg"/>
          <p:cNvPicPr>
            <a:picLocks noChangeAspect="1" noChangeArrowheads="1"/>
          </p:cNvPicPr>
          <p:nvPr/>
        </p:nvPicPr>
        <p:blipFill>
          <a:blip r:embed="rId3" cstate="print"/>
          <a:srcRect l="2924" r="4308" b="4641"/>
          <a:stretch>
            <a:fillRect/>
          </a:stretch>
        </p:blipFill>
        <p:spPr bwMode="auto">
          <a:xfrm>
            <a:off x="398964" y="385918"/>
            <a:ext cx="2168644" cy="289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40845" y="385918"/>
            <a:ext cx="216984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0" name="AutoShape 2" descr="Серебряный кувшин вина, изолированные на белом фоне — Стоковое фото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92052" y="789560"/>
            <a:ext cx="617521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  В 1978 г.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в издательстве «Легкая и пищевая промышленность» вышла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книга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«Национальные кухни наших народов».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 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Работа над книгой велась в течение десяти лет как в архивах, так и на местах, в различных регионах.  Было собрано множество рецептов и описаний приготовления национальных блюд народов, входивших в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СССР -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от описаний кухонь народов Прибалтики до рецептов якутских и бурятских блюд.  </a:t>
            </a:r>
          </a:p>
          <a:p>
            <a:pPr algn="just" fontAlgn="base"/>
            <a:endParaRPr lang="ru-RU" sz="1400" b="1" dirty="0">
              <a:solidFill>
                <a:srgbClr val="624424"/>
              </a:solidFill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64060" y="4112319"/>
            <a:ext cx="61752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Неудивительно, что именно эта книга стала настольной у многих домохозяек в 90-е годы. Ведь рецепты предлагаемых оригинальных </a:t>
            </a:r>
            <a:r>
              <a:rPr lang="ru-RU" b="1" dirty="0" smtClean="0">
                <a:solidFill>
                  <a:srgbClr val="624424"/>
                </a:solidFill>
                <a:latin typeface="Arial Narrow" pitchFamily="34" charset="0"/>
              </a:rPr>
              <a:t>блюд </a:t>
            </a:r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предлагалось готовить из доступных продуктов. </a:t>
            </a:r>
          </a:p>
          <a:p>
            <a:pPr algn="just" fontAlgn="base"/>
            <a:r>
              <a:rPr lang="ru-RU" b="1" dirty="0">
                <a:solidFill>
                  <a:srgbClr val="624424"/>
                </a:solidFill>
                <a:latin typeface="Arial Narrow" pitchFamily="34" charset="0"/>
              </a:rPr>
              <a:t>      По инициативе иностранных коллег автора книга была переведена на финский, английский, немецкий, хорватский, португальский и венгерский языки.</a:t>
            </a:r>
            <a:r>
              <a:rPr lang="ru-RU" dirty="0"/>
              <a:t> </a:t>
            </a:r>
          </a:p>
        </p:txBody>
      </p:sp>
      <p:pic>
        <p:nvPicPr>
          <p:cNvPr id="20" name="Рисунок 19" descr="626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985" y="3410578"/>
            <a:ext cx="2096626" cy="3142483"/>
          </a:xfrm>
          <a:prstGeom prst="rect">
            <a:avLst/>
          </a:prstGeom>
        </p:spPr>
      </p:pic>
      <p:pic>
        <p:nvPicPr>
          <p:cNvPr id="21" name="Рисунок 20" descr="30a0303bb9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4769" y="2974686"/>
            <a:ext cx="2109778" cy="1159219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9874968" y="3537344"/>
            <a:ext cx="1936326" cy="2988000"/>
            <a:chOff x="6850516" y="3500438"/>
            <a:chExt cx="1936326" cy="3076937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850516" y="3500438"/>
              <a:ext cx="1936326" cy="3076937"/>
              <a:chOff x="6732240" y="3356992"/>
              <a:chExt cx="2206281" cy="3312368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6732240" y="3356992"/>
                <a:ext cx="2160240" cy="3312368"/>
              </a:xfrm>
              <a:prstGeom prst="roundRect">
                <a:avLst/>
              </a:prstGeom>
              <a:solidFill>
                <a:srgbClr val="F5E4E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" name="Группа 19"/>
              <p:cNvGrpSpPr/>
              <p:nvPr/>
            </p:nvGrpSpPr>
            <p:grpSpPr>
              <a:xfrm>
                <a:off x="6795381" y="3429000"/>
                <a:ext cx="2143140" cy="2370976"/>
                <a:chOff x="4881736" y="2786058"/>
                <a:chExt cx="2143140" cy="2370976"/>
              </a:xfrm>
            </p:grpSpPr>
            <p:pic>
              <p:nvPicPr>
                <p:cNvPr id="11" name="Picture 7" descr="F:\Похл\Новая папка\2554602481 - копия - копия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00628" y="2786058"/>
                  <a:ext cx="1819272" cy="2256346"/>
                </a:xfrm>
                <a:prstGeom prst="roundRect">
                  <a:avLst/>
                </a:prstGeom>
                <a:noFill/>
              </p:spPr>
            </p:pic>
            <p:sp>
              <p:nvSpPr>
                <p:cNvPr id="12" name="Прямоугольник 11"/>
                <p:cNvSpPr/>
                <p:nvPr/>
              </p:nvSpPr>
              <p:spPr>
                <a:xfrm>
                  <a:off x="4881736" y="4790460"/>
                  <a:ext cx="2143140" cy="366574"/>
                </a:xfrm>
                <a:prstGeom prst="round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Читать </a:t>
                  </a:r>
                  <a:r>
                    <a:rPr lang="ru-RU" sz="1400" b="1" dirty="0" err="1">
                      <a:solidFill>
                        <a:schemeClr val="accent2">
                          <a:lumMod val="75000"/>
                        </a:schemeClr>
                      </a:solidFill>
                      <a:latin typeface="Boyarsky" pitchFamily="33" charset="0"/>
                      <a:cs typeface="Arial" pitchFamily="34" charset="0"/>
                    </a:rPr>
                    <a:t>онлайн</a:t>
                  </a:r>
                  <a:endParaRPr lang="ru-RU" sz="1400" b="1" dirty="0">
                    <a:solidFill>
                      <a:schemeClr val="accent2">
                        <a:lumMod val="75000"/>
                      </a:schemeClr>
                    </a:solidFill>
                    <a:latin typeface="Boyarsky" pitchFamily="33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9" name="Прямоугольник 18"/>
            <p:cNvSpPr/>
            <p:nvPr/>
          </p:nvSpPr>
          <p:spPr>
            <a:xfrm>
              <a:off x="7072330" y="5786454"/>
              <a:ext cx="15001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8"/>
                </a:rPr>
                <a:t>http://www.e-reading.club/book.php?book=46184</a:t>
              </a:r>
              <a:endParaRPr lang="ru-RU" sz="12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7365</TotalTime>
  <Words>2095</Words>
  <Application>Microsoft Office PowerPoint</Application>
  <PresentationFormat>Произвольный</PresentationFormat>
  <Paragraphs>150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Юзер2ЧЗ</dc:creator>
  <cp:lastModifiedBy>ЮзерМО</cp:lastModifiedBy>
  <cp:revision>680</cp:revision>
  <dcterms:created xsi:type="dcterms:W3CDTF">2017-09-19T07:59:13Z</dcterms:created>
  <dcterms:modified xsi:type="dcterms:W3CDTF">2018-04-12T07:45:24Z</dcterms:modified>
</cp:coreProperties>
</file>